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9" r:id="rId4"/>
  </p:sldMasterIdLst>
  <p:notesMasterIdLst>
    <p:notesMasterId r:id="rId14"/>
  </p:notesMasterIdLst>
  <p:handoutMasterIdLst>
    <p:handoutMasterId r:id="rId15"/>
  </p:handoutMasterIdLst>
  <p:sldIdLst>
    <p:sldId id="256" r:id="rId5"/>
    <p:sldId id="257" r:id="rId6"/>
    <p:sldId id="265" r:id="rId7"/>
    <p:sldId id="264" r:id="rId8"/>
    <p:sldId id="260" r:id="rId9"/>
    <p:sldId id="261" r:id="rId10"/>
    <p:sldId id="262" r:id="rId11"/>
    <p:sldId id="263" r:id="rId12"/>
    <p:sldId id="266" r:id="rId13"/>
  </p:sldIdLst>
  <p:sldSz cx="9144000" cy="6858000" type="screen4x3"/>
  <p:notesSz cx="6985000" cy="9283700"/>
  <p:defaultTextStyle>
    <a:defPPr>
      <a:defRPr lang="en-US"/>
    </a:defPPr>
    <a:lvl1pPr algn="l" rtl="0" fontAlgn="base">
      <a:spcBef>
        <a:spcPct val="0"/>
      </a:spcBef>
      <a:spcAft>
        <a:spcPct val="0"/>
      </a:spcAft>
      <a:defRPr b="1" kern="1200">
        <a:solidFill>
          <a:schemeClr val="tx1"/>
        </a:solidFill>
        <a:latin typeface="Arial" charset="0"/>
        <a:ea typeface="+mn-ea"/>
        <a:cs typeface="+mn-cs"/>
      </a:defRPr>
    </a:lvl1pPr>
    <a:lvl2pPr marL="457200" algn="l" rtl="0" fontAlgn="base">
      <a:spcBef>
        <a:spcPct val="0"/>
      </a:spcBef>
      <a:spcAft>
        <a:spcPct val="0"/>
      </a:spcAft>
      <a:defRPr b="1" kern="1200">
        <a:solidFill>
          <a:schemeClr val="tx1"/>
        </a:solidFill>
        <a:latin typeface="Arial" charset="0"/>
        <a:ea typeface="+mn-ea"/>
        <a:cs typeface="+mn-cs"/>
      </a:defRPr>
    </a:lvl2pPr>
    <a:lvl3pPr marL="914400" algn="l" rtl="0" fontAlgn="base">
      <a:spcBef>
        <a:spcPct val="0"/>
      </a:spcBef>
      <a:spcAft>
        <a:spcPct val="0"/>
      </a:spcAft>
      <a:defRPr b="1" kern="1200">
        <a:solidFill>
          <a:schemeClr val="tx1"/>
        </a:solidFill>
        <a:latin typeface="Arial" charset="0"/>
        <a:ea typeface="+mn-ea"/>
        <a:cs typeface="+mn-cs"/>
      </a:defRPr>
    </a:lvl3pPr>
    <a:lvl4pPr marL="1371600" algn="l" rtl="0" fontAlgn="base">
      <a:spcBef>
        <a:spcPct val="0"/>
      </a:spcBef>
      <a:spcAft>
        <a:spcPct val="0"/>
      </a:spcAft>
      <a:defRPr b="1" kern="1200">
        <a:solidFill>
          <a:schemeClr val="tx1"/>
        </a:solidFill>
        <a:latin typeface="Arial" charset="0"/>
        <a:ea typeface="+mn-ea"/>
        <a:cs typeface="+mn-cs"/>
      </a:defRPr>
    </a:lvl4pPr>
    <a:lvl5pPr marL="1828800" algn="l" rtl="0" fontAlgn="base">
      <a:spcBef>
        <a:spcPct val="0"/>
      </a:spcBef>
      <a:spcAft>
        <a:spcPct val="0"/>
      </a:spcAft>
      <a:defRPr b="1" kern="1200">
        <a:solidFill>
          <a:schemeClr val="tx1"/>
        </a:solidFill>
        <a:latin typeface="Arial" charset="0"/>
        <a:ea typeface="+mn-ea"/>
        <a:cs typeface="+mn-cs"/>
      </a:defRPr>
    </a:lvl5pPr>
    <a:lvl6pPr marL="2286000" algn="l" defTabSz="914400" rtl="0" eaLnBrk="1" latinLnBrk="0" hangingPunct="1">
      <a:defRPr b="1" kern="1200">
        <a:solidFill>
          <a:schemeClr val="tx1"/>
        </a:solidFill>
        <a:latin typeface="Arial" charset="0"/>
        <a:ea typeface="+mn-ea"/>
        <a:cs typeface="+mn-cs"/>
      </a:defRPr>
    </a:lvl6pPr>
    <a:lvl7pPr marL="2743200" algn="l" defTabSz="914400" rtl="0" eaLnBrk="1" latinLnBrk="0" hangingPunct="1">
      <a:defRPr b="1" kern="1200">
        <a:solidFill>
          <a:schemeClr val="tx1"/>
        </a:solidFill>
        <a:latin typeface="Arial" charset="0"/>
        <a:ea typeface="+mn-ea"/>
        <a:cs typeface="+mn-cs"/>
      </a:defRPr>
    </a:lvl7pPr>
    <a:lvl8pPr marL="3200400" algn="l" defTabSz="914400" rtl="0" eaLnBrk="1" latinLnBrk="0" hangingPunct="1">
      <a:defRPr b="1" kern="1200">
        <a:solidFill>
          <a:schemeClr val="tx1"/>
        </a:solidFill>
        <a:latin typeface="Arial" charset="0"/>
        <a:ea typeface="+mn-ea"/>
        <a:cs typeface="+mn-cs"/>
      </a:defRPr>
    </a:lvl8pPr>
    <a:lvl9pPr marL="3657600" algn="l" defTabSz="914400" rtl="0" eaLnBrk="1" latinLnBrk="0" hangingPunct="1">
      <a:defRPr b="1"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DBB7"/>
    <a:srgbClr val="FFDE75"/>
    <a:srgbClr val="C06000"/>
    <a:srgbClr val="DFECD8"/>
    <a:srgbClr val="C5DDB9"/>
    <a:srgbClr val="8FC7FF"/>
    <a:srgbClr val="C1E0FF"/>
    <a:srgbClr val="DEC8E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16D9F66E-5EB9-4882-86FB-DCBF35E3C3E4}" styleName="Medium Style 4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453" autoAdjust="0"/>
    <p:restoredTop sz="94395" autoAdjust="0"/>
  </p:normalViewPr>
  <p:slideViewPr>
    <p:cSldViewPr snapToGrid="0">
      <p:cViewPr varScale="1">
        <p:scale>
          <a:sx n="135" d="100"/>
          <a:sy n="135" d="100"/>
        </p:scale>
        <p:origin x="-1296" y="-90"/>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notesViewPr>
    <p:cSldViewPr snapToGrid="0">
      <p:cViewPr varScale="1">
        <p:scale>
          <a:sx n="66" d="100"/>
          <a:sy n="66" d="100"/>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3027363" cy="465138"/>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lvl1pPr algn="l" eaLnBrk="1" hangingPunct="1">
              <a:lnSpc>
                <a:spcPct val="100000"/>
              </a:lnSpc>
              <a:spcAft>
                <a:spcPct val="0"/>
              </a:spcAft>
              <a:buClrTx/>
              <a:defRPr sz="1200" b="0">
                <a:latin typeface="Arial" charset="0"/>
              </a:defRPr>
            </a:lvl1pPr>
          </a:lstStyle>
          <a:p>
            <a:pPr>
              <a:defRPr/>
            </a:pPr>
            <a:endParaRPr lang="en-US"/>
          </a:p>
        </p:txBody>
      </p:sp>
      <p:sp>
        <p:nvSpPr>
          <p:cNvPr id="18435" name="Rectangle 3"/>
          <p:cNvSpPr>
            <a:spLocks noGrp="1" noChangeArrowheads="1"/>
          </p:cNvSpPr>
          <p:nvPr>
            <p:ph type="dt" sz="quarter" idx="1"/>
          </p:nvPr>
        </p:nvSpPr>
        <p:spPr bwMode="auto">
          <a:xfrm>
            <a:off x="3956050" y="0"/>
            <a:ext cx="3027363" cy="465138"/>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lvl1pPr algn="r" eaLnBrk="1" hangingPunct="1">
              <a:lnSpc>
                <a:spcPct val="100000"/>
              </a:lnSpc>
              <a:spcAft>
                <a:spcPct val="0"/>
              </a:spcAft>
              <a:buClrTx/>
              <a:defRPr sz="1200" b="0">
                <a:latin typeface="Arial" charset="0"/>
              </a:defRPr>
            </a:lvl1pPr>
          </a:lstStyle>
          <a:p>
            <a:pPr>
              <a:defRPr/>
            </a:pPr>
            <a:endParaRPr lang="en-US"/>
          </a:p>
        </p:txBody>
      </p:sp>
      <p:sp>
        <p:nvSpPr>
          <p:cNvPr id="18436" name="Rectangle 4"/>
          <p:cNvSpPr>
            <a:spLocks noGrp="1" noChangeArrowheads="1"/>
          </p:cNvSpPr>
          <p:nvPr>
            <p:ph type="ftr" sz="quarter" idx="2"/>
          </p:nvPr>
        </p:nvSpPr>
        <p:spPr bwMode="auto">
          <a:xfrm>
            <a:off x="0" y="8816975"/>
            <a:ext cx="3027363" cy="465138"/>
          </a:xfrm>
          <a:prstGeom prst="rect">
            <a:avLst/>
          </a:prstGeom>
          <a:noFill/>
          <a:ln w="9525">
            <a:noFill/>
            <a:miter lim="800000"/>
            <a:headEnd/>
            <a:tailEnd/>
          </a:ln>
          <a:effectLst/>
        </p:spPr>
        <p:txBody>
          <a:bodyPr vert="horz" wrap="square" lIns="92879" tIns="46440" rIns="92879" bIns="46440" numCol="1" anchor="b" anchorCtr="0" compatLnSpc="1">
            <a:prstTxWarp prst="textNoShape">
              <a:avLst/>
            </a:prstTxWarp>
          </a:bodyPr>
          <a:lstStyle>
            <a:lvl1pPr algn="l" eaLnBrk="1" hangingPunct="1">
              <a:lnSpc>
                <a:spcPct val="100000"/>
              </a:lnSpc>
              <a:spcAft>
                <a:spcPct val="0"/>
              </a:spcAft>
              <a:buClrTx/>
              <a:defRPr sz="1200" b="0">
                <a:latin typeface="Arial" charset="0"/>
              </a:defRPr>
            </a:lvl1pPr>
          </a:lstStyle>
          <a:p>
            <a:pPr>
              <a:defRPr/>
            </a:pPr>
            <a:endParaRPr lang="en-US"/>
          </a:p>
        </p:txBody>
      </p:sp>
      <p:sp>
        <p:nvSpPr>
          <p:cNvPr id="18437" name="Rectangle 5"/>
          <p:cNvSpPr>
            <a:spLocks noGrp="1" noChangeArrowheads="1"/>
          </p:cNvSpPr>
          <p:nvPr>
            <p:ph type="sldNum" sz="quarter" idx="3"/>
          </p:nvPr>
        </p:nvSpPr>
        <p:spPr bwMode="auto">
          <a:xfrm>
            <a:off x="3956050" y="8816975"/>
            <a:ext cx="3027363" cy="465138"/>
          </a:xfrm>
          <a:prstGeom prst="rect">
            <a:avLst/>
          </a:prstGeom>
          <a:noFill/>
          <a:ln w="9525">
            <a:noFill/>
            <a:miter lim="800000"/>
            <a:headEnd/>
            <a:tailEnd/>
          </a:ln>
          <a:effectLst/>
        </p:spPr>
        <p:txBody>
          <a:bodyPr vert="horz" wrap="square" lIns="92879" tIns="46440" rIns="92879" bIns="46440" numCol="1" anchor="b" anchorCtr="0" compatLnSpc="1">
            <a:prstTxWarp prst="textNoShape">
              <a:avLst/>
            </a:prstTxWarp>
          </a:bodyPr>
          <a:lstStyle>
            <a:lvl1pPr algn="r" eaLnBrk="1" hangingPunct="1">
              <a:lnSpc>
                <a:spcPct val="100000"/>
              </a:lnSpc>
              <a:spcAft>
                <a:spcPct val="0"/>
              </a:spcAft>
              <a:buClrTx/>
              <a:defRPr sz="1200" b="0">
                <a:latin typeface="Arial" charset="0"/>
              </a:defRPr>
            </a:lvl1pPr>
          </a:lstStyle>
          <a:p>
            <a:pPr>
              <a:defRPr/>
            </a:pPr>
            <a:fld id="{F1A95257-001A-4F8A-A789-17FE7A71464E}" type="slidenum">
              <a:rPr lang="en-US"/>
              <a:pPr>
                <a:defRPr/>
              </a:pPr>
              <a:t>‹#›</a:t>
            </a:fld>
            <a:endParaRPr lang="en-US"/>
          </a:p>
        </p:txBody>
      </p:sp>
    </p:spTree>
    <p:extLst>
      <p:ext uri="{BB962C8B-B14F-4D97-AF65-F5344CB8AC3E}">
        <p14:creationId xmlns:p14="http://schemas.microsoft.com/office/powerpoint/2010/main" val="2246787851"/>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4" name="Rectangle 2"/>
          <p:cNvSpPr>
            <a:spLocks noGrp="1" noChangeArrowheads="1"/>
          </p:cNvSpPr>
          <p:nvPr>
            <p:ph type="hdr" sz="quarter"/>
          </p:nvPr>
        </p:nvSpPr>
        <p:spPr bwMode="auto">
          <a:xfrm>
            <a:off x="0" y="0"/>
            <a:ext cx="3027363" cy="465138"/>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lvl1pPr algn="l" eaLnBrk="1" hangingPunct="1">
              <a:lnSpc>
                <a:spcPct val="100000"/>
              </a:lnSpc>
              <a:spcAft>
                <a:spcPct val="0"/>
              </a:spcAft>
              <a:buClrTx/>
              <a:defRPr sz="1200" b="0">
                <a:latin typeface="Arial" charset="0"/>
              </a:defRPr>
            </a:lvl1pPr>
          </a:lstStyle>
          <a:p>
            <a:pPr>
              <a:defRPr/>
            </a:pPr>
            <a:endParaRPr lang="en-US"/>
          </a:p>
        </p:txBody>
      </p:sp>
      <p:sp>
        <p:nvSpPr>
          <p:cNvPr id="8195" name="Rectangle 3"/>
          <p:cNvSpPr>
            <a:spLocks noGrp="1" noChangeArrowheads="1"/>
          </p:cNvSpPr>
          <p:nvPr>
            <p:ph type="dt" idx="1"/>
          </p:nvPr>
        </p:nvSpPr>
        <p:spPr bwMode="auto">
          <a:xfrm>
            <a:off x="3956050" y="0"/>
            <a:ext cx="3027363" cy="465138"/>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lvl1pPr algn="r" eaLnBrk="1" hangingPunct="1">
              <a:lnSpc>
                <a:spcPct val="100000"/>
              </a:lnSpc>
              <a:spcAft>
                <a:spcPct val="0"/>
              </a:spcAft>
              <a:buClrTx/>
              <a:defRPr sz="1200" b="0">
                <a:latin typeface="Arial" charset="0"/>
              </a:defRPr>
            </a:lvl1pPr>
          </a:lstStyle>
          <a:p>
            <a:pPr>
              <a:defRPr/>
            </a:pPr>
            <a:endParaRPr lang="en-US"/>
          </a:p>
        </p:txBody>
      </p:sp>
      <p:sp>
        <p:nvSpPr>
          <p:cNvPr id="6148" name="Rectangle 4"/>
          <p:cNvSpPr>
            <a:spLocks noGrp="1" noRot="1" noChangeAspect="1" noChangeArrowheads="1" noTextEdit="1"/>
          </p:cNvSpPr>
          <p:nvPr>
            <p:ph type="sldImg" idx="2"/>
          </p:nvPr>
        </p:nvSpPr>
        <p:spPr bwMode="auto">
          <a:xfrm>
            <a:off x="1171575" y="695325"/>
            <a:ext cx="4641850" cy="3481388"/>
          </a:xfrm>
          <a:prstGeom prst="rect">
            <a:avLst/>
          </a:prstGeom>
          <a:noFill/>
          <a:ln w="9525">
            <a:solidFill>
              <a:srgbClr val="000000"/>
            </a:solidFill>
            <a:miter lim="800000"/>
            <a:headEnd/>
            <a:tailEnd/>
          </a:ln>
        </p:spPr>
      </p:sp>
      <p:sp>
        <p:nvSpPr>
          <p:cNvPr id="8197" name="Rectangle 5"/>
          <p:cNvSpPr>
            <a:spLocks noGrp="1" noChangeArrowheads="1"/>
          </p:cNvSpPr>
          <p:nvPr>
            <p:ph type="body" sz="quarter" idx="3"/>
          </p:nvPr>
        </p:nvSpPr>
        <p:spPr bwMode="auto">
          <a:xfrm>
            <a:off x="698500" y="4410075"/>
            <a:ext cx="5588000" cy="4178300"/>
          </a:xfrm>
          <a:prstGeom prst="rect">
            <a:avLst/>
          </a:prstGeom>
          <a:noFill/>
          <a:ln w="9525">
            <a:noFill/>
            <a:miter lim="800000"/>
            <a:headEnd/>
            <a:tailEnd/>
          </a:ln>
          <a:effectLst/>
        </p:spPr>
        <p:txBody>
          <a:bodyPr vert="horz" wrap="square" lIns="92879" tIns="46440" rIns="92879" bIns="4644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8198" name="Rectangle 6"/>
          <p:cNvSpPr>
            <a:spLocks noGrp="1" noChangeArrowheads="1"/>
          </p:cNvSpPr>
          <p:nvPr>
            <p:ph type="ftr" sz="quarter" idx="4"/>
          </p:nvPr>
        </p:nvSpPr>
        <p:spPr bwMode="auto">
          <a:xfrm>
            <a:off x="0" y="8816975"/>
            <a:ext cx="3027363" cy="465138"/>
          </a:xfrm>
          <a:prstGeom prst="rect">
            <a:avLst/>
          </a:prstGeom>
          <a:noFill/>
          <a:ln w="9525">
            <a:noFill/>
            <a:miter lim="800000"/>
            <a:headEnd/>
            <a:tailEnd/>
          </a:ln>
          <a:effectLst/>
        </p:spPr>
        <p:txBody>
          <a:bodyPr vert="horz" wrap="square" lIns="92879" tIns="46440" rIns="92879" bIns="46440" numCol="1" anchor="b" anchorCtr="0" compatLnSpc="1">
            <a:prstTxWarp prst="textNoShape">
              <a:avLst/>
            </a:prstTxWarp>
          </a:bodyPr>
          <a:lstStyle>
            <a:lvl1pPr algn="l" eaLnBrk="1" hangingPunct="1">
              <a:lnSpc>
                <a:spcPct val="100000"/>
              </a:lnSpc>
              <a:spcAft>
                <a:spcPct val="0"/>
              </a:spcAft>
              <a:buClrTx/>
              <a:defRPr sz="1200" b="0">
                <a:latin typeface="Arial" charset="0"/>
              </a:defRPr>
            </a:lvl1pPr>
          </a:lstStyle>
          <a:p>
            <a:pPr>
              <a:defRPr/>
            </a:pPr>
            <a:endParaRPr lang="en-US"/>
          </a:p>
        </p:txBody>
      </p:sp>
      <p:sp>
        <p:nvSpPr>
          <p:cNvPr id="8199" name="Rectangle 7"/>
          <p:cNvSpPr>
            <a:spLocks noGrp="1" noChangeArrowheads="1"/>
          </p:cNvSpPr>
          <p:nvPr>
            <p:ph type="sldNum" sz="quarter" idx="5"/>
          </p:nvPr>
        </p:nvSpPr>
        <p:spPr bwMode="auto">
          <a:xfrm>
            <a:off x="3956050" y="8816975"/>
            <a:ext cx="3027363" cy="465138"/>
          </a:xfrm>
          <a:prstGeom prst="rect">
            <a:avLst/>
          </a:prstGeom>
          <a:noFill/>
          <a:ln w="9525">
            <a:noFill/>
            <a:miter lim="800000"/>
            <a:headEnd/>
            <a:tailEnd/>
          </a:ln>
          <a:effectLst/>
        </p:spPr>
        <p:txBody>
          <a:bodyPr vert="horz" wrap="square" lIns="92879" tIns="46440" rIns="92879" bIns="46440" numCol="1" anchor="b" anchorCtr="0" compatLnSpc="1">
            <a:prstTxWarp prst="textNoShape">
              <a:avLst/>
            </a:prstTxWarp>
          </a:bodyPr>
          <a:lstStyle>
            <a:lvl1pPr algn="r" eaLnBrk="1" hangingPunct="1">
              <a:lnSpc>
                <a:spcPct val="100000"/>
              </a:lnSpc>
              <a:spcAft>
                <a:spcPct val="0"/>
              </a:spcAft>
              <a:buClrTx/>
              <a:defRPr sz="1200" b="0">
                <a:latin typeface="Arial" charset="0"/>
              </a:defRPr>
            </a:lvl1pPr>
          </a:lstStyle>
          <a:p>
            <a:pPr>
              <a:defRPr/>
            </a:pPr>
            <a:fld id="{999AB7AC-34C0-4BB4-8A61-84B705D5BF97}" type="slidenum">
              <a:rPr lang="en-US"/>
              <a:pPr>
                <a:defRPr/>
              </a:pPr>
              <a:t>‹#›</a:t>
            </a:fld>
            <a:endParaRPr lang="en-US"/>
          </a:p>
        </p:txBody>
      </p:sp>
    </p:spTree>
    <p:extLst>
      <p:ext uri="{BB962C8B-B14F-4D97-AF65-F5344CB8AC3E}">
        <p14:creationId xmlns:p14="http://schemas.microsoft.com/office/powerpoint/2010/main" val="141398578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Text Box 34"/>
          <p:cNvSpPr txBox="1">
            <a:spLocks noChangeArrowheads="1"/>
          </p:cNvSpPr>
          <p:nvPr/>
        </p:nvSpPr>
        <p:spPr bwMode="auto">
          <a:xfrm>
            <a:off x="6650491" y="6586305"/>
            <a:ext cx="2314575" cy="200025"/>
          </a:xfrm>
          <a:prstGeom prst="rect">
            <a:avLst/>
          </a:prstGeom>
          <a:noFill/>
          <a:ln w="9525">
            <a:noFill/>
            <a:miter lim="800000"/>
            <a:headEnd/>
            <a:tailEnd/>
          </a:ln>
          <a:effectLst/>
        </p:spPr>
        <p:txBody>
          <a:bodyPr wrap="none">
            <a:spAutoFit/>
          </a:bodyPr>
          <a:lstStyle/>
          <a:p>
            <a:pPr algn="r" eaLnBrk="0" hangingPunct="0">
              <a:defRPr/>
            </a:pPr>
            <a:r>
              <a:rPr lang="en-US" altLang="en-US" sz="700" b="0" dirty="0"/>
              <a:t>© </a:t>
            </a:r>
            <a:r>
              <a:rPr lang="en-US" altLang="en-US" sz="700" b="0" dirty="0" smtClean="0"/>
              <a:t>2011 </a:t>
            </a:r>
            <a:r>
              <a:rPr lang="en-US" altLang="en-US" sz="700" b="0" dirty="0"/>
              <a:t>The MITRE Corporation. All Rights Reserved.</a:t>
            </a:r>
          </a:p>
        </p:txBody>
      </p:sp>
      <p:sp>
        <p:nvSpPr>
          <p:cNvPr id="5" name="Rectangle 2"/>
          <p:cNvSpPr>
            <a:spLocks noChangeArrowheads="1"/>
          </p:cNvSpPr>
          <p:nvPr/>
        </p:nvSpPr>
        <p:spPr bwMode="auto">
          <a:xfrm>
            <a:off x="2020888" y="0"/>
            <a:ext cx="341312" cy="685800"/>
          </a:xfrm>
          <a:prstGeom prst="rect">
            <a:avLst/>
          </a:prstGeom>
          <a:solidFill>
            <a:srgbClr val="FDAA03"/>
          </a:solidFill>
          <a:ln w="9525">
            <a:noFill/>
            <a:miter lim="800000"/>
            <a:headEnd/>
            <a:tailEnd/>
          </a:ln>
          <a:effectLst/>
        </p:spPr>
        <p:txBody>
          <a:bodyPr wrap="none" anchor="ctr"/>
          <a:lstStyle/>
          <a:p>
            <a:pPr algn="ctr" eaLnBrk="0" hangingPunct="0">
              <a:lnSpc>
                <a:spcPts val="2500"/>
              </a:lnSpc>
              <a:spcAft>
                <a:spcPts val="1000"/>
              </a:spcAft>
              <a:buClr>
                <a:srgbClr val="FDAA03"/>
              </a:buClr>
              <a:defRPr/>
            </a:pPr>
            <a:endParaRPr lang="en-US"/>
          </a:p>
        </p:txBody>
      </p:sp>
      <p:sp>
        <p:nvSpPr>
          <p:cNvPr id="6" name="Rectangle 3"/>
          <p:cNvSpPr>
            <a:spLocks noChangeArrowheads="1"/>
          </p:cNvSpPr>
          <p:nvPr/>
        </p:nvSpPr>
        <p:spPr bwMode="auto">
          <a:xfrm>
            <a:off x="2362200" y="0"/>
            <a:ext cx="6781800" cy="990600"/>
          </a:xfrm>
          <a:prstGeom prst="rect">
            <a:avLst/>
          </a:prstGeom>
          <a:solidFill>
            <a:srgbClr val="003399"/>
          </a:solidFill>
          <a:ln w="9525">
            <a:noFill/>
            <a:miter lim="800000"/>
            <a:headEnd/>
            <a:tailEnd/>
          </a:ln>
          <a:effectLst/>
        </p:spPr>
        <p:txBody>
          <a:bodyPr wrap="none" anchor="ctr"/>
          <a:lstStyle/>
          <a:p>
            <a:pPr algn="ctr" eaLnBrk="0" hangingPunct="0">
              <a:lnSpc>
                <a:spcPts val="2500"/>
              </a:lnSpc>
              <a:spcAft>
                <a:spcPts val="1000"/>
              </a:spcAft>
              <a:buClr>
                <a:srgbClr val="FDAA03"/>
              </a:buClr>
              <a:defRPr/>
            </a:pPr>
            <a:endParaRPr lang="en-US"/>
          </a:p>
        </p:txBody>
      </p:sp>
      <p:pic>
        <p:nvPicPr>
          <p:cNvPr id="7" name="Picture 1"/>
          <p:cNvPicPr>
            <a:picLocks noChangeAspect="1" noChangeArrowheads="1"/>
          </p:cNvPicPr>
          <p:nvPr/>
        </p:nvPicPr>
        <p:blipFill>
          <a:blip r:embed="rId2" cstate="print"/>
          <a:srcRect l="6647" t="21141" r="6393" b="10510"/>
          <a:stretch>
            <a:fillRect/>
          </a:stretch>
        </p:blipFill>
        <p:spPr bwMode="auto">
          <a:xfrm>
            <a:off x="35616" y="6333014"/>
            <a:ext cx="2287048" cy="485278"/>
          </a:xfrm>
          <a:prstGeom prst="rect">
            <a:avLst/>
          </a:prstGeom>
          <a:noFill/>
          <a:ln w="9525">
            <a:noFill/>
            <a:miter lim="800000"/>
            <a:headEnd/>
            <a:tailEnd/>
          </a:ln>
        </p:spPr>
      </p:pic>
      <p:sp>
        <p:nvSpPr>
          <p:cNvPr id="9" name="Text Box 34"/>
          <p:cNvSpPr txBox="1">
            <a:spLocks noChangeArrowheads="1"/>
          </p:cNvSpPr>
          <p:nvPr/>
        </p:nvSpPr>
        <p:spPr bwMode="auto">
          <a:xfrm>
            <a:off x="5580516" y="6443430"/>
            <a:ext cx="3403600" cy="200025"/>
          </a:xfrm>
          <a:prstGeom prst="rect">
            <a:avLst/>
          </a:prstGeom>
          <a:noFill/>
          <a:ln w="9525">
            <a:noFill/>
            <a:miter lim="800000"/>
            <a:headEnd/>
            <a:tailEnd/>
          </a:ln>
          <a:effectLst/>
        </p:spPr>
        <p:txBody>
          <a:bodyPr>
            <a:spAutoFit/>
          </a:bodyPr>
          <a:lstStyle/>
          <a:p>
            <a:pPr algn="r" eaLnBrk="0" hangingPunct="0">
              <a:defRPr/>
            </a:pPr>
            <a:r>
              <a:rPr lang="en-US" altLang="en-US" sz="700" b="0" dirty="0"/>
              <a:t>HS SEDI is a trademark of the U.S. Department of Homeland Security.</a:t>
            </a:r>
          </a:p>
        </p:txBody>
      </p:sp>
      <p:sp>
        <p:nvSpPr>
          <p:cNvPr id="5124" name="Rectangle 4"/>
          <p:cNvSpPr>
            <a:spLocks noGrp="1" noChangeArrowheads="1"/>
          </p:cNvSpPr>
          <p:nvPr>
            <p:ph type="subTitle" idx="1"/>
          </p:nvPr>
        </p:nvSpPr>
        <p:spPr>
          <a:xfrm>
            <a:off x="2133600" y="4189413"/>
            <a:ext cx="4602163" cy="763587"/>
          </a:xfrm>
        </p:spPr>
        <p:txBody>
          <a:bodyPr/>
          <a:lstStyle>
            <a:lvl1pPr marL="0" indent="0">
              <a:buFont typeface="Wingdings" pitchFamily="2" charset="2"/>
              <a:buNone/>
              <a:defRPr b="0"/>
            </a:lvl1pPr>
          </a:lstStyle>
          <a:p>
            <a:r>
              <a:rPr lang="en-US" altLang="en-US" smtClean="0"/>
              <a:t>Click to edit Master subtitle style</a:t>
            </a:r>
            <a:endParaRPr lang="en-US" altLang="en-US"/>
          </a:p>
        </p:txBody>
      </p:sp>
      <p:sp>
        <p:nvSpPr>
          <p:cNvPr id="5129" name="Rectangle 9"/>
          <p:cNvSpPr>
            <a:spLocks noGrp="1" noChangeArrowheads="1"/>
          </p:cNvSpPr>
          <p:nvPr>
            <p:ph type="ctrTitle" sz="quarter"/>
          </p:nvPr>
        </p:nvSpPr>
        <p:spPr>
          <a:xfrm>
            <a:off x="2133600" y="2286000"/>
            <a:ext cx="6477000" cy="1143000"/>
          </a:xfrm>
        </p:spPr>
        <p:txBody>
          <a:bodyPr anchor="ctr"/>
          <a:lstStyle>
            <a:lvl1pPr>
              <a:lnSpc>
                <a:spcPts val="4400"/>
              </a:lnSpc>
              <a:defRPr sz="4000">
                <a:solidFill>
                  <a:schemeClr val="tx1"/>
                </a:solidFill>
              </a:defRPr>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Content Placeholder 2"/>
          <p:cNvSpPr>
            <a:spLocks noGrp="1"/>
          </p:cNvSpPr>
          <p:nvPr>
            <p:ph idx="1"/>
          </p:nvPr>
        </p:nvSpPr>
        <p:spPr>
          <a:xfrm>
            <a:off x="688984" y="1101068"/>
            <a:ext cx="7764551" cy="5138670"/>
          </a:xfrm>
        </p:spPr>
        <p:txBody>
          <a:bodyPr/>
          <a:lstStyle>
            <a:lvl1pPr>
              <a:buFont typeface="Arial" pitchFamily="34" charset="0"/>
              <a:buChar char="■"/>
              <a:defRPr/>
            </a:lvl1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p:txBody>
      </p:sp>
      <p:sp>
        <p:nvSpPr>
          <p:cNvPr id="4" name="Slide Number Placeholder 3"/>
          <p:cNvSpPr>
            <a:spLocks noGrp="1"/>
          </p:cNvSpPr>
          <p:nvPr>
            <p:ph type="sldNum" sz="quarter" idx="10"/>
          </p:nvPr>
        </p:nvSpPr>
        <p:spPr/>
        <p:txBody>
          <a:bodyPr/>
          <a:lstStyle>
            <a:lvl1pPr>
              <a:defRPr>
                <a:solidFill>
                  <a:schemeClr val="tx2">
                    <a:lumMod val="75000"/>
                  </a:schemeClr>
                </a:solidFill>
              </a:defRPr>
            </a:lvl1pPr>
          </a:lstStyle>
          <a:p>
            <a:pPr>
              <a:defRPr/>
            </a:pPr>
            <a:fld id="{6464F6AE-368D-472F-961D-11E0AAAF00D8}" type="slidenum">
              <a:rPr lang="en-US"/>
              <a:pPr>
                <a:defRPr/>
              </a:pPr>
              <a:t>‹#›</a:t>
            </a:fld>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lstStyle>
            <a:lvl1pPr algn="l">
              <a:defRPr sz="3200" b="1"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2"/>
          <p:cNvSpPr>
            <a:spLocks noGrp="1" noChangeArrowheads="1"/>
          </p:cNvSpPr>
          <p:nvPr>
            <p:ph type="sldNum" sz="quarter" idx="10"/>
          </p:nvPr>
        </p:nvSpPr>
        <p:spPr>
          <a:ln/>
        </p:spPr>
        <p:txBody>
          <a:bodyPr/>
          <a:lstStyle>
            <a:lvl1pPr>
              <a:defRPr/>
            </a:lvl1pPr>
          </a:lstStyle>
          <a:p>
            <a:pPr>
              <a:defRPr/>
            </a:pPr>
            <a:fld id="{4468EA2A-F4AA-4C00-9A34-B6FC1BD6175D}"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60400" y="1295400"/>
            <a:ext cx="3771900" cy="4808538"/>
          </a:xfrm>
        </p:spPr>
        <p:txBody>
          <a:bodyPr/>
          <a:lstStyle>
            <a:lvl1pPr>
              <a:buFont typeface="Arial" pitchFamily="34" charset="0"/>
              <a:buChar char="■"/>
              <a:defRPr sz="2000">
                <a:latin typeface="+mn-lt"/>
              </a:defRPr>
            </a:lvl1pPr>
            <a:lvl2pPr>
              <a:defRPr sz="1800">
                <a:latin typeface="+mn-lt"/>
              </a:defRPr>
            </a:lvl2pPr>
            <a:lvl3pPr>
              <a:buFont typeface="Arial" pitchFamily="34" charset="0"/>
              <a:buChar char="■"/>
              <a:defRPr sz="1600">
                <a:latin typeface="+mn-lt"/>
              </a:defRPr>
            </a:lvl3pPr>
            <a:lvl4pPr>
              <a:defRPr sz="1400">
                <a:solidFill>
                  <a:srgbClr val="FF0000"/>
                </a:solidFill>
                <a:latin typeface="+mn-lt"/>
              </a:defRPr>
            </a:lvl4pPr>
            <a:lvl5pPr>
              <a:defRPr sz="1400">
                <a:latin typeface="Arial" pitchFamily="34" charset="0"/>
              </a:defRPr>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4" name="Content Placeholder 3"/>
          <p:cNvSpPr>
            <a:spLocks noGrp="1"/>
          </p:cNvSpPr>
          <p:nvPr>
            <p:ph sz="half" idx="2"/>
          </p:nvPr>
        </p:nvSpPr>
        <p:spPr>
          <a:xfrm>
            <a:off x="4584700" y="1295400"/>
            <a:ext cx="3771900" cy="4808538"/>
          </a:xfrm>
        </p:spPr>
        <p:txBody>
          <a:bodyPr/>
          <a:lstStyle>
            <a:lvl1pPr>
              <a:defRPr sz="2000">
                <a:latin typeface="+mn-lt"/>
              </a:defRPr>
            </a:lvl1pPr>
            <a:lvl2pPr>
              <a:defRPr sz="1800">
                <a:latin typeface="+mn-lt"/>
              </a:defRPr>
            </a:lvl2pPr>
            <a:lvl3pPr>
              <a:defRPr sz="1600">
                <a:latin typeface="+mn-lt"/>
              </a:defRPr>
            </a:lvl3pPr>
            <a:lvl4pPr>
              <a:defRPr sz="1400">
                <a:solidFill>
                  <a:srgbClr val="FF0000"/>
                </a:solidFill>
                <a:latin typeface="+mn-lt"/>
              </a:defRPr>
            </a:lvl4pPr>
            <a:lvl5pPr>
              <a:defRPr sz="1400">
                <a:latin typeface="Arial" pitchFamily="34" charset="0"/>
              </a:defRPr>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5" name="Rectangle 2"/>
          <p:cNvSpPr>
            <a:spLocks noGrp="1" noChangeArrowheads="1"/>
          </p:cNvSpPr>
          <p:nvPr>
            <p:ph type="sldNum" sz="quarter" idx="10"/>
          </p:nvPr>
        </p:nvSpPr>
        <p:spPr>
          <a:ln/>
        </p:spPr>
        <p:txBody>
          <a:bodyPr/>
          <a:lstStyle>
            <a:lvl1pPr>
              <a:defRPr/>
            </a:lvl1pPr>
          </a:lstStyle>
          <a:p>
            <a:pPr>
              <a:defRPr/>
            </a:pPr>
            <a:fld id="{BB6133BC-B467-4F10-B771-06A20F6CE996}" type="slidenum">
              <a:rPr lang="en-US"/>
              <a:pPr>
                <a:defRPr/>
              </a:pPr>
              <a:t>‹#›</a:t>
            </a:fld>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2"/>
          <p:cNvSpPr>
            <a:spLocks noGrp="1" noChangeArrowheads="1"/>
          </p:cNvSpPr>
          <p:nvPr>
            <p:ph type="sldNum" sz="quarter" idx="10"/>
          </p:nvPr>
        </p:nvSpPr>
        <p:spPr>
          <a:ln/>
        </p:spPr>
        <p:txBody>
          <a:bodyPr/>
          <a:lstStyle>
            <a:lvl1pPr>
              <a:defRPr/>
            </a:lvl1pPr>
          </a:lstStyle>
          <a:p>
            <a:pPr>
              <a:defRPr/>
            </a:pPr>
            <a:fld id="{FA05C61B-3F68-430E-8AB1-7B160BB9D61B}"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2"/>
          <p:cNvSpPr>
            <a:spLocks noGrp="1" noChangeArrowheads="1"/>
          </p:cNvSpPr>
          <p:nvPr>
            <p:ph type="sldNum" sz="quarter" idx="10"/>
          </p:nvPr>
        </p:nvSpPr>
        <p:spPr>
          <a:ln/>
        </p:spPr>
        <p:txBody>
          <a:bodyPr/>
          <a:lstStyle>
            <a:lvl1pPr>
              <a:defRPr/>
            </a:lvl1pPr>
          </a:lstStyle>
          <a:p>
            <a:pPr>
              <a:defRPr/>
            </a:pPr>
            <a:fld id="{B7C26DF2-F0EA-4D35-8642-0779A8F17290}"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sldNum" sz="quarter" idx="4"/>
          </p:nvPr>
        </p:nvSpPr>
        <p:spPr bwMode="auto">
          <a:xfrm>
            <a:off x="8382000" y="6400800"/>
            <a:ext cx="533400" cy="152400"/>
          </a:xfrm>
          <a:prstGeom prst="rect">
            <a:avLst/>
          </a:prstGeom>
          <a:noFill/>
          <a:ln w="9525">
            <a:noFill/>
            <a:miter lim="800000"/>
            <a:headEnd/>
            <a:tailEnd/>
          </a:ln>
          <a:effectLst/>
        </p:spPr>
        <p:txBody>
          <a:bodyPr vert="horz" wrap="none" lIns="92064" tIns="46033" rIns="92064" bIns="46033" numCol="1" anchor="ctr" anchorCtr="0" compatLnSpc="1">
            <a:prstTxWarp prst="textNoShape">
              <a:avLst/>
            </a:prstTxWarp>
          </a:bodyPr>
          <a:lstStyle>
            <a:lvl1pPr algn="r" eaLnBrk="0" hangingPunct="0">
              <a:lnSpc>
                <a:spcPct val="120000"/>
              </a:lnSpc>
              <a:spcAft>
                <a:spcPct val="0"/>
              </a:spcAft>
              <a:buClrTx/>
              <a:defRPr sz="800">
                <a:solidFill>
                  <a:schemeClr val="tx2"/>
                </a:solidFill>
                <a:latin typeface="Arial" charset="0"/>
              </a:defRPr>
            </a:lvl1pPr>
          </a:lstStyle>
          <a:p>
            <a:pPr>
              <a:defRPr/>
            </a:pPr>
            <a:fld id="{43642318-52EC-41EB-B83B-BE0DE24A6FD0}" type="slidenum">
              <a:rPr lang="en-US"/>
              <a:pPr>
                <a:defRPr/>
              </a:pPr>
              <a:t>‹#›</a:t>
            </a:fld>
            <a:endParaRPr lang="en-US"/>
          </a:p>
        </p:txBody>
      </p:sp>
      <p:sp>
        <p:nvSpPr>
          <p:cNvPr id="1027" name="Rectangle 3"/>
          <p:cNvSpPr>
            <a:spLocks noGrp="1" noChangeArrowheads="1"/>
          </p:cNvSpPr>
          <p:nvPr>
            <p:ph type="title"/>
          </p:nvPr>
        </p:nvSpPr>
        <p:spPr bwMode="auto">
          <a:xfrm>
            <a:off x="266163" y="381000"/>
            <a:ext cx="8610599" cy="5334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dirty="0" smtClean="0"/>
              <a:t>Click to edit Master title style</a:t>
            </a:r>
          </a:p>
        </p:txBody>
      </p:sp>
      <p:sp>
        <p:nvSpPr>
          <p:cNvPr id="1028" name="Rectangle 4"/>
          <p:cNvSpPr>
            <a:spLocks noGrp="1" noChangeArrowheads="1"/>
          </p:cNvSpPr>
          <p:nvPr>
            <p:ph type="body" idx="1"/>
          </p:nvPr>
        </p:nvSpPr>
        <p:spPr bwMode="auto">
          <a:xfrm>
            <a:off x="685800" y="1107583"/>
            <a:ext cx="7696200" cy="5125792"/>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4102" name="Rectangle 6"/>
          <p:cNvSpPr>
            <a:spLocks noChangeArrowheads="1"/>
          </p:cNvSpPr>
          <p:nvPr/>
        </p:nvSpPr>
        <p:spPr bwMode="auto">
          <a:xfrm>
            <a:off x="7740650" y="0"/>
            <a:ext cx="1403350" cy="127000"/>
          </a:xfrm>
          <a:prstGeom prst="rect">
            <a:avLst/>
          </a:prstGeom>
          <a:solidFill>
            <a:srgbClr val="FDAA03"/>
          </a:solidFill>
          <a:ln w="9525">
            <a:noFill/>
            <a:miter lim="800000"/>
            <a:headEnd/>
            <a:tailEnd/>
          </a:ln>
          <a:effectLst/>
        </p:spPr>
        <p:txBody>
          <a:bodyPr wrap="none" anchor="ctr"/>
          <a:lstStyle/>
          <a:p>
            <a:pPr algn="ctr" eaLnBrk="0" hangingPunct="0">
              <a:lnSpc>
                <a:spcPts val="2500"/>
              </a:lnSpc>
              <a:spcAft>
                <a:spcPts val="1000"/>
              </a:spcAft>
              <a:buClr>
                <a:srgbClr val="FDAA03"/>
              </a:buClr>
              <a:defRPr/>
            </a:pPr>
            <a:endParaRPr lang="en-US"/>
          </a:p>
        </p:txBody>
      </p:sp>
      <p:sp>
        <p:nvSpPr>
          <p:cNvPr id="4107" name="Rectangle 11"/>
          <p:cNvSpPr>
            <a:spLocks noChangeArrowheads="1"/>
          </p:cNvSpPr>
          <p:nvPr/>
        </p:nvSpPr>
        <p:spPr bwMode="auto">
          <a:xfrm>
            <a:off x="7886700" y="0"/>
            <a:ext cx="1257300" cy="220663"/>
          </a:xfrm>
          <a:prstGeom prst="rect">
            <a:avLst/>
          </a:prstGeom>
          <a:solidFill>
            <a:schemeClr val="tx2"/>
          </a:solidFill>
          <a:ln w="9525">
            <a:noFill/>
            <a:miter lim="800000"/>
            <a:headEnd/>
            <a:tailEnd/>
          </a:ln>
          <a:effectLst/>
        </p:spPr>
        <p:txBody>
          <a:bodyPr wrap="none" anchor="ctr"/>
          <a:lstStyle/>
          <a:p>
            <a:pPr algn="ctr" eaLnBrk="0" hangingPunct="0">
              <a:lnSpc>
                <a:spcPts val="2500"/>
              </a:lnSpc>
              <a:spcAft>
                <a:spcPts val="1000"/>
              </a:spcAft>
              <a:buClr>
                <a:srgbClr val="FDAA03"/>
              </a:buClr>
              <a:defRPr/>
            </a:pPr>
            <a:endParaRPr lang="en-US">
              <a:solidFill>
                <a:schemeClr val="tx2"/>
              </a:solidFill>
            </a:endParaRPr>
          </a:p>
        </p:txBody>
      </p:sp>
      <p:sp>
        <p:nvSpPr>
          <p:cNvPr id="4122" name="Line 26"/>
          <p:cNvSpPr>
            <a:spLocks noChangeShapeType="1"/>
          </p:cNvSpPr>
          <p:nvPr/>
        </p:nvSpPr>
        <p:spPr bwMode="auto">
          <a:xfrm>
            <a:off x="152400" y="6324600"/>
            <a:ext cx="8763000" cy="0"/>
          </a:xfrm>
          <a:prstGeom prst="line">
            <a:avLst/>
          </a:prstGeom>
          <a:noFill/>
          <a:ln w="6350">
            <a:solidFill>
              <a:srgbClr val="FF9900"/>
            </a:solidFill>
            <a:round/>
            <a:headEnd/>
            <a:tailEnd/>
          </a:ln>
          <a:effectLst/>
        </p:spPr>
        <p:txBody>
          <a:bodyPr wrap="none" anchor="ctr"/>
          <a:lstStyle/>
          <a:p>
            <a:pPr algn="ctr" eaLnBrk="0" hangingPunct="0">
              <a:lnSpc>
                <a:spcPts val="2500"/>
              </a:lnSpc>
              <a:spcAft>
                <a:spcPts val="1000"/>
              </a:spcAft>
              <a:buClr>
                <a:srgbClr val="FDAA03"/>
              </a:buClr>
              <a:defRPr/>
            </a:pPr>
            <a:endParaRPr lang="en-US"/>
          </a:p>
        </p:txBody>
      </p:sp>
      <p:sp>
        <p:nvSpPr>
          <p:cNvPr id="11" name="Text Box 34"/>
          <p:cNvSpPr txBox="1">
            <a:spLocks noChangeArrowheads="1"/>
          </p:cNvSpPr>
          <p:nvPr/>
        </p:nvSpPr>
        <p:spPr bwMode="auto">
          <a:xfrm>
            <a:off x="6378575" y="6540500"/>
            <a:ext cx="2625725" cy="215900"/>
          </a:xfrm>
          <a:prstGeom prst="rect">
            <a:avLst/>
          </a:prstGeom>
          <a:noFill/>
          <a:ln w="9525">
            <a:noFill/>
            <a:miter lim="800000"/>
            <a:headEnd/>
            <a:tailEnd/>
          </a:ln>
          <a:effectLst/>
        </p:spPr>
        <p:txBody>
          <a:bodyPr wrap="none">
            <a:spAutoFit/>
          </a:bodyPr>
          <a:lstStyle/>
          <a:p>
            <a:pPr algn="r" eaLnBrk="0" hangingPunct="0">
              <a:defRPr/>
            </a:pPr>
            <a:r>
              <a:rPr lang="en-US" altLang="en-US" sz="800" b="0" dirty="0"/>
              <a:t>© </a:t>
            </a:r>
            <a:r>
              <a:rPr lang="en-US" altLang="en-US" sz="800" b="0" dirty="0" smtClean="0"/>
              <a:t>2011 </a:t>
            </a:r>
            <a:r>
              <a:rPr lang="en-US" altLang="en-US" sz="800" b="0" dirty="0"/>
              <a:t>The MITRE Corporation. All Rights Reserved.</a:t>
            </a:r>
          </a:p>
        </p:txBody>
      </p:sp>
      <p:pic>
        <p:nvPicPr>
          <p:cNvPr id="1033" name="Picture 1"/>
          <p:cNvPicPr>
            <a:picLocks noChangeAspect="1" noChangeArrowheads="1"/>
          </p:cNvPicPr>
          <p:nvPr/>
        </p:nvPicPr>
        <p:blipFill>
          <a:blip r:embed="rId8" cstate="print"/>
          <a:srcRect l="8696" t="19490" r="4349"/>
          <a:stretch>
            <a:fillRect/>
          </a:stretch>
        </p:blipFill>
        <p:spPr bwMode="auto">
          <a:xfrm>
            <a:off x="125192" y="6454396"/>
            <a:ext cx="1524000" cy="381000"/>
          </a:xfrm>
          <a:prstGeom prst="rect">
            <a:avLst/>
          </a:prstGeom>
          <a:noFill/>
          <a:ln w="9525">
            <a:noFill/>
            <a:miter lim="800000"/>
            <a:headEnd/>
            <a:tailEnd/>
          </a:ln>
        </p:spPr>
      </p:pic>
    </p:spTree>
  </p:cSld>
  <p:clrMap bg1="lt1" tx1="dk1" bg2="lt2" tx2="dk2" accent1="accent1" accent2="accent2" accent3="accent3" accent4="accent4" accent5="accent5" accent6="accent6" hlink="hlink" folHlink="folHlink"/>
  <p:sldLayoutIdLst>
    <p:sldLayoutId id="2147483703" r:id="rId1"/>
    <p:sldLayoutId id="2147483704" r:id="rId2"/>
    <p:sldLayoutId id="2147483699" r:id="rId3"/>
    <p:sldLayoutId id="2147483700" r:id="rId4"/>
    <p:sldLayoutId id="2147483701" r:id="rId5"/>
    <p:sldLayoutId id="2147483702" r:id="rId6"/>
  </p:sldLayoutIdLst>
  <p:timing>
    <p:tnLst>
      <p:par>
        <p:cTn id="1" dur="indefinite" restart="never" nodeType="tmRoot"/>
      </p:par>
    </p:tnLst>
  </p:timing>
  <p:hf hdr="0" dt="0"/>
  <p:txStyles>
    <p:titleStyle>
      <a:lvl1pPr algn="ctr" rtl="0" eaLnBrk="1" fontAlgn="base" hangingPunct="1">
        <a:lnSpc>
          <a:spcPts val="3000"/>
        </a:lnSpc>
        <a:spcBef>
          <a:spcPct val="0"/>
        </a:spcBef>
        <a:spcAft>
          <a:spcPct val="0"/>
        </a:spcAft>
        <a:defRPr sz="2800" b="1">
          <a:solidFill>
            <a:srgbClr val="000099"/>
          </a:solidFill>
          <a:latin typeface="+mj-lt"/>
          <a:ea typeface="+mj-ea"/>
          <a:cs typeface="+mj-cs"/>
        </a:defRPr>
      </a:lvl1pPr>
      <a:lvl2pPr algn="l" rtl="0" eaLnBrk="1" fontAlgn="base" hangingPunct="1">
        <a:lnSpc>
          <a:spcPts val="3000"/>
        </a:lnSpc>
        <a:spcBef>
          <a:spcPct val="0"/>
        </a:spcBef>
        <a:spcAft>
          <a:spcPct val="0"/>
        </a:spcAft>
        <a:defRPr sz="2800" b="1">
          <a:solidFill>
            <a:srgbClr val="000099"/>
          </a:solidFill>
          <a:latin typeface="Calibri" pitchFamily="34" charset="0"/>
        </a:defRPr>
      </a:lvl2pPr>
      <a:lvl3pPr algn="l" rtl="0" eaLnBrk="1" fontAlgn="base" hangingPunct="1">
        <a:lnSpc>
          <a:spcPts val="3000"/>
        </a:lnSpc>
        <a:spcBef>
          <a:spcPct val="0"/>
        </a:spcBef>
        <a:spcAft>
          <a:spcPct val="0"/>
        </a:spcAft>
        <a:defRPr sz="2800" b="1">
          <a:solidFill>
            <a:srgbClr val="000099"/>
          </a:solidFill>
          <a:latin typeface="Calibri" pitchFamily="34" charset="0"/>
        </a:defRPr>
      </a:lvl3pPr>
      <a:lvl4pPr algn="l" rtl="0" eaLnBrk="1" fontAlgn="base" hangingPunct="1">
        <a:lnSpc>
          <a:spcPts val="3000"/>
        </a:lnSpc>
        <a:spcBef>
          <a:spcPct val="0"/>
        </a:spcBef>
        <a:spcAft>
          <a:spcPct val="0"/>
        </a:spcAft>
        <a:defRPr sz="2800" b="1">
          <a:solidFill>
            <a:srgbClr val="000099"/>
          </a:solidFill>
          <a:latin typeface="Calibri" pitchFamily="34" charset="0"/>
        </a:defRPr>
      </a:lvl4pPr>
      <a:lvl5pPr algn="l" rtl="0" eaLnBrk="1" fontAlgn="base" hangingPunct="1">
        <a:lnSpc>
          <a:spcPts val="3000"/>
        </a:lnSpc>
        <a:spcBef>
          <a:spcPct val="0"/>
        </a:spcBef>
        <a:spcAft>
          <a:spcPct val="0"/>
        </a:spcAft>
        <a:defRPr sz="2800" b="1">
          <a:solidFill>
            <a:srgbClr val="000099"/>
          </a:solidFill>
          <a:latin typeface="Calibri" pitchFamily="34" charset="0"/>
        </a:defRPr>
      </a:lvl5pPr>
      <a:lvl6pPr marL="457200" algn="l" rtl="0" eaLnBrk="1" fontAlgn="base" hangingPunct="1">
        <a:lnSpc>
          <a:spcPts val="3000"/>
        </a:lnSpc>
        <a:spcBef>
          <a:spcPct val="0"/>
        </a:spcBef>
        <a:spcAft>
          <a:spcPct val="0"/>
        </a:spcAft>
        <a:defRPr sz="2800" b="1">
          <a:solidFill>
            <a:srgbClr val="000099"/>
          </a:solidFill>
          <a:latin typeface="Arial" charset="0"/>
        </a:defRPr>
      </a:lvl6pPr>
      <a:lvl7pPr marL="914400" algn="l" rtl="0" eaLnBrk="1" fontAlgn="base" hangingPunct="1">
        <a:lnSpc>
          <a:spcPts val="3000"/>
        </a:lnSpc>
        <a:spcBef>
          <a:spcPct val="0"/>
        </a:spcBef>
        <a:spcAft>
          <a:spcPct val="0"/>
        </a:spcAft>
        <a:defRPr sz="2800" b="1">
          <a:solidFill>
            <a:srgbClr val="000099"/>
          </a:solidFill>
          <a:latin typeface="Arial" charset="0"/>
        </a:defRPr>
      </a:lvl7pPr>
      <a:lvl8pPr marL="1371600" algn="l" rtl="0" eaLnBrk="1" fontAlgn="base" hangingPunct="1">
        <a:lnSpc>
          <a:spcPts val="3000"/>
        </a:lnSpc>
        <a:spcBef>
          <a:spcPct val="0"/>
        </a:spcBef>
        <a:spcAft>
          <a:spcPct val="0"/>
        </a:spcAft>
        <a:defRPr sz="2800" b="1">
          <a:solidFill>
            <a:srgbClr val="000099"/>
          </a:solidFill>
          <a:latin typeface="Arial" charset="0"/>
        </a:defRPr>
      </a:lvl8pPr>
      <a:lvl9pPr marL="1828800" algn="l" rtl="0" eaLnBrk="1" fontAlgn="base" hangingPunct="1">
        <a:lnSpc>
          <a:spcPts val="3000"/>
        </a:lnSpc>
        <a:spcBef>
          <a:spcPct val="0"/>
        </a:spcBef>
        <a:spcAft>
          <a:spcPct val="0"/>
        </a:spcAft>
        <a:defRPr sz="2800" b="1">
          <a:solidFill>
            <a:srgbClr val="000099"/>
          </a:solidFill>
          <a:latin typeface="Arial" charset="0"/>
        </a:defRPr>
      </a:lvl9pPr>
    </p:titleStyle>
    <p:bodyStyle>
      <a:lvl1pPr marL="227013" indent="-227013" algn="l" rtl="0" eaLnBrk="1" fontAlgn="base" hangingPunct="1">
        <a:lnSpc>
          <a:spcPts val="2000"/>
        </a:lnSpc>
        <a:spcBef>
          <a:spcPct val="0"/>
        </a:spcBef>
        <a:spcAft>
          <a:spcPts val="800"/>
        </a:spcAft>
        <a:buClr>
          <a:srgbClr val="FDAA03"/>
        </a:buClr>
        <a:buSzPct val="100000"/>
        <a:buFont typeface="Arial" charset="0"/>
        <a:buChar char="■"/>
        <a:defRPr sz="2000" b="1">
          <a:solidFill>
            <a:schemeClr val="tx1"/>
          </a:solidFill>
          <a:latin typeface="+mn-lt"/>
          <a:ea typeface="+mn-ea"/>
          <a:cs typeface="+mn-cs"/>
        </a:defRPr>
      </a:lvl1pPr>
      <a:lvl2pPr marL="568325" indent="-227013" algn="l" rtl="0" eaLnBrk="1" fontAlgn="base" hangingPunct="1">
        <a:lnSpc>
          <a:spcPts val="1800"/>
        </a:lnSpc>
        <a:spcBef>
          <a:spcPct val="0"/>
        </a:spcBef>
        <a:spcAft>
          <a:spcPts val="800"/>
        </a:spcAft>
        <a:buClr>
          <a:srgbClr val="FDAA03"/>
        </a:buClr>
        <a:buFont typeface="Arial" charset="0"/>
        <a:buChar char="–"/>
        <a:defRPr b="1">
          <a:solidFill>
            <a:schemeClr val="tx1"/>
          </a:solidFill>
          <a:latin typeface="+mn-lt"/>
        </a:defRPr>
      </a:lvl2pPr>
      <a:lvl3pPr marL="909638" indent="-168275" algn="l" rtl="0" eaLnBrk="1" fontAlgn="base" hangingPunct="1">
        <a:lnSpc>
          <a:spcPts val="1600"/>
        </a:lnSpc>
        <a:spcBef>
          <a:spcPct val="0"/>
        </a:spcBef>
        <a:spcAft>
          <a:spcPts val="800"/>
        </a:spcAft>
        <a:buClr>
          <a:srgbClr val="FDAA03"/>
        </a:buClr>
        <a:buSzPct val="100000"/>
        <a:buFont typeface="Arial" charset="0"/>
        <a:buChar char="■"/>
        <a:defRPr sz="1600" b="1">
          <a:solidFill>
            <a:schemeClr val="tx1"/>
          </a:solidFill>
          <a:latin typeface="+mn-lt"/>
        </a:defRPr>
      </a:lvl3pPr>
      <a:lvl4pPr marL="1143000" indent="-114300" algn="l" rtl="0" eaLnBrk="1" fontAlgn="base" hangingPunct="1">
        <a:lnSpc>
          <a:spcPts val="1400"/>
        </a:lnSpc>
        <a:spcBef>
          <a:spcPct val="0"/>
        </a:spcBef>
        <a:spcAft>
          <a:spcPts val="800"/>
        </a:spcAft>
        <a:buClr>
          <a:srgbClr val="FDAA03"/>
        </a:buClr>
        <a:buFont typeface="Arial" charset="0"/>
        <a:buChar char="­"/>
        <a:defRPr sz="1400" b="1">
          <a:solidFill>
            <a:schemeClr val="tx1"/>
          </a:solidFill>
          <a:latin typeface="+mn-lt"/>
        </a:defRPr>
      </a:lvl4pPr>
      <a:lvl5pPr marL="1371600" indent="-114300" algn="l" rtl="0" eaLnBrk="1" fontAlgn="base" hangingPunct="1">
        <a:lnSpc>
          <a:spcPts val="1200"/>
        </a:lnSpc>
        <a:spcBef>
          <a:spcPct val="0"/>
        </a:spcBef>
        <a:spcAft>
          <a:spcPts val="800"/>
        </a:spcAft>
        <a:buClr>
          <a:srgbClr val="FDAA03"/>
        </a:buClr>
        <a:buSzPct val="70000"/>
        <a:buFont typeface="Arial" charset="0"/>
        <a:buChar char="■"/>
        <a:defRPr sz="1200" b="1">
          <a:solidFill>
            <a:schemeClr val="tx1"/>
          </a:solidFill>
          <a:latin typeface="+mn-lt"/>
        </a:defRPr>
      </a:lvl5pPr>
      <a:lvl6pPr marL="1828800" indent="-114300" algn="l" rtl="0" eaLnBrk="1" fontAlgn="base" hangingPunct="1">
        <a:lnSpc>
          <a:spcPts val="1200"/>
        </a:lnSpc>
        <a:spcBef>
          <a:spcPct val="0"/>
        </a:spcBef>
        <a:spcAft>
          <a:spcPts val="800"/>
        </a:spcAft>
        <a:buClr>
          <a:srgbClr val="FDAA03"/>
        </a:buClr>
        <a:buSzPct val="50000"/>
        <a:buFont typeface="Wingdings" pitchFamily="2" charset="2"/>
        <a:buChar char="n"/>
        <a:defRPr sz="1200" b="1">
          <a:solidFill>
            <a:schemeClr val="tx1"/>
          </a:solidFill>
          <a:latin typeface="+mn-lt"/>
        </a:defRPr>
      </a:lvl6pPr>
      <a:lvl7pPr marL="2286000" indent="-114300" algn="l" rtl="0" eaLnBrk="1" fontAlgn="base" hangingPunct="1">
        <a:lnSpc>
          <a:spcPts val="1200"/>
        </a:lnSpc>
        <a:spcBef>
          <a:spcPct val="0"/>
        </a:spcBef>
        <a:spcAft>
          <a:spcPts val="800"/>
        </a:spcAft>
        <a:buClr>
          <a:srgbClr val="FDAA03"/>
        </a:buClr>
        <a:buSzPct val="50000"/>
        <a:buFont typeface="Wingdings" pitchFamily="2" charset="2"/>
        <a:buChar char="n"/>
        <a:defRPr sz="1200" b="1">
          <a:solidFill>
            <a:schemeClr val="tx1"/>
          </a:solidFill>
          <a:latin typeface="+mn-lt"/>
        </a:defRPr>
      </a:lvl7pPr>
      <a:lvl8pPr marL="2743200" indent="-114300" algn="l" rtl="0" eaLnBrk="1" fontAlgn="base" hangingPunct="1">
        <a:lnSpc>
          <a:spcPts val="1200"/>
        </a:lnSpc>
        <a:spcBef>
          <a:spcPct val="0"/>
        </a:spcBef>
        <a:spcAft>
          <a:spcPts val="800"/>
        </a:spcAft>
        <a:buClr>
          <a:srgbClr val="FDAA03"/>
        </a:buClr>
        <a:buSzPct val="50000"/>
        <a:buFont typeface="Wingdings" pitchFamily="2" charset="2"/>
        <a:buChar char="n"/>
        <a:defRPr sz="1200" b="1">
          <a:solidFill>
            <a:schemeClr val="tx1"/>
          </a:solidFill>
          <a:latin typeface="+mn-lt"/>
        </a:defRPr>
      </a:lvl8pPr>
      <a:lvl9pPr marL="3200400" indent="-114300" algn="l" rtl="0" eaLnBrk="1" fontAlgn="base" hangingPunct="1">
        <a:lnSpc>
          <a:spcPts val="1200"/>
        </a:lnSpc>
        <a:spcBef>
          <a:spcPct val="0"/>
        </a:spcBef>
        <a:spcAft>
          <a:spcPts val="800"/>
        </a:spcAft>
        <a:buClr>
          <a:srgbClr val="FDAA03"/>
        </a:buClr>
        <a:buSzPct val="50000"/>
        <a:buFont typeface="Wingdings" pitchFamily="2" charset="2"/>
        <a:buChar char="n"/>
        <a:defRPr sz="1200" b="1">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p:txBody>
          <a:bodyPr/>
          <a:lstStyle/>
          <a:p>
            <a:r>
              <a:rPr lang="en-US" dirty="0" smtClean="0"/>
              <a:t>Jon Baker</a:t>
            </a:r>
          </a:p>
          <a:p>
            <a:r>
              <a:rPr lang="en-US"/>
              <a:t>The MITRE </a:t>
            </a:r>
            <a:r>
              <a:rPr lang="en-US" smtClean="0"/>
              <a:t>Corporation</a:t>
            </a:r>
            <a:endParaRPr lang="en-US"/>
          </a:p>
        </p:txBody>
      </p:sp>
      <p:sp>
        <p:nvSpPr>
          <p:cNvPr id="3" name="Title 2"/>
          <p:cNvSpPr>
            <a:spLocks noGrp="1"/>
          </p:cNvSpPr>
          <p:nvPr>
            <p:ph type="ctrTitle" sz="quarter"/>
          </p:nvPr>
        </p:nvSpPr>
        <p:spPr/>
        <p:txBody>
          <a:bodyPr/>
          <a:lstStyle/>
          <a:p>
            <a:r>
              <a:rPr lang="en-US" dirty="0" smtClean="0"/>
              <a:t>@</a:t>
            </a:r>
            <a:r>
              <a:rPr lang="en-US" dirty="0" err="1" smtClean="0"/>
              <a:t>variable_instance</a:t>
            </a:r>
            <a:r>
              <a:rPr lang="en-US" dirty="0" smtClean="0"/>
              <a:t> – </a:t>
            </a:r>
            <a:br>
              <a:rPr lang="en-US" dirty="0" smtClean="0"/>
            </a:br>
            <a:r>
              <a:rPr lang="en-US" dirty="0"/>
              <a:t>Deprecate or </a:t>
            </a:r>
            <a:r>
              <a:rPr lang="en-US" dirty="0" smtClean="0"/>
              <a:t>Fix?</a:t>
            </a:r>
            <a:endParaRPr lang="en-US" dirty="0"/>
          </a:p>
        </p:txBody>
      </p:sp>
    </p:spTree>
    <p:extLst>
      <p:ext uri="{BB962C8B-B14F-4D97-AF65-F5344CB8AC3E}">
        <p14:creationId xmlns:p14="http://schemas.microsoft.com/office/powerpoint/2010/main" val="242878246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Ambiguity in the definitions </a:t>
            </a:r>
            <a:r>
              <a:rPr lang="en-US" dirty="0" smtClean="0"/>
              <a:t>of @</a:t>
            </a:r>
            <a:r>
              <a:rPr lang="en-US" dirty="0" err="1" smtClean="0"/>
              <a:t>variable_instance</a:t>
            </a:r>
            <a:endParaRPr lang="en-US" dirty="0"/>
          </a:p>
        </p:txBody>
      </p:sp>
      <p:sp>
        <p:nvSpPr>
          <p:cNvPr id="3" name="Content Placeholder 2"/>
          <p:cNvSpPr>
            <a:spLocks noGrp="1"/>
          </p:cNvSpPr>
          <p:nvPr>
            <p:ph idx="1"/>
          </p:nvPr>
        </p:nvSpPr>
        <p:spPr>
          <a:xfrm>
            <a:off x="168812" y="788020"/>
            <a:ext cx="8729003" cy="5516136"/>
          </a:xfrm>
        </p:spPr>
        <p:txBody>
          <a:bodyPr>
            <a:normAutofit fontScale="85000" lnSpcReduction="10000"/>
          </a:bodyPr>
          <a:lstStyle/>
          <a:p>
            <a:pPr>
              <a:lnSpc>
                <a:spcPct val="120000"/>
              </a:lnSpc>
              <a:spcAft>
                <a:spcPts val="0"/>
              </a:spcAft>
            </a:pPr>
            <a:r>
              <a:rPr lang="en-US" dirty="0" smtClean="0"/>
              <a:t>oval-results-schema.xsd </a:t>
            </a:r>
            <a:r>
              <a:rPr lang="en-US" dirty="0" err="1" smtClean="0"/>
              <a:t>DefinitionType</a:t>
            </a:r>
            <a:r>
              <a:rPr lang="en-US" dirty="0" smtClean="0"/>
              <a:t> </a:t>
            </a:r>
            <a:r>
              <a:rPr lang="en-US" dirty="0" smtClean="0"/>
              <a:t>and </a:t>
            </a:r>
            <a:r>
              <a:rPr lang="en-US" dirty="0" err="1" smtClean="0"/>
              <a:t>ExtendDefinitionType</a:t>
            </a:r>
            <a:r>
              <a:rPr lang="en-US" dirty="0" smtClean="0"/>
              <a:t> </a:t>
            </a:r>
            <a:r>
              <a:rPr lang="en-US" dirty="0"/>
              <a:t>@</a:t>
            </a:r>
            <a:r>
              <a:rPr lang="en-US" dirty="0" err="1"/>
              <a:t>variable_instance</a:t>
            </a:r>
            <a:endParaRPr lang="en-US" dirty="0"/>
          </a:p>
          <a:p>
            <a:pPr lvl="1">
              <a:lnSpc>
                <a:spcPct val="120000"/>
              </a:lnSpc>
              <a:spcAft>
                <a:spcPts val="0"/>
              </a:spcAft>
            </a:pPr>
            <a:r>
              <a:rPr lang="en-US" b="0" dirty="0" smtClean="0"/>
              <a:t>The </a:t>
            </a:r>
            <a:r>
              <a:rPr lang="en-US" b="0" dirty="0"/>
              <a:t>optional </a:t>
            </a:r>
            <a:r>
              <a:rPr lang="en-US" b="0" dirty="0" err="1"/>
              <a:t>variable_instance</a:t>
            </a:r>
            <a:r>
              <a:rPr lang="en-US" b="0" dirty="0"/>
              <a:t> attribute is a unique id that differentiates each unique instance of a definition. Capabilities that use OVAL may reference the same definition multiple times and provide </a:t>
            </a:r>
            <a:r>
              <a:rPr lang="en-US" dirty="0">
                <a:solidFill>
                  <a:srgbClr val="FF0000"/>
                </a:solidFill>
              </a:rPr>
              <a:t>different sets of variable values</a:t>
            </a:r>
            <a:r>
              <a:rPr lang="en-US" b="0" dirty="0"/>
              <a:t> each time the definition is referenced. This will result in multiple instances of a definition being included in the OVAL Results document (definitions that do not use variables can only have one unique instance). The inclusion of a unique instance identifier will allow the OVAL Results document to report the correct item associated with an object for each combination of supplied values</a:t>
            </a:r>
            <a:r>
              <a:rPr lang="en-US" b="0" dirty="0" smtClean="0"/>
              <a:t>.</a:t>
            </a:r>
          </a:p>
          <a:p>
            <a:pPr lvl="1">
              <a:lnSpc>
                <a:spcPct val="120000"/>
              </a:lnSpc>
              <a:spcAft>
                <a:spcPts val="0"/>
              </a:spcAft>
            </a:pPr>
            <a:endParaRPr lang="en-US" b="0" dirty="0" smtClean="0"/>
          </a:p>
          <a:p>
            <a:pPr>
              <a:lnSpc>
                <a:spcPct val="120000"/>
              </a:lnSpc>
              <a:spcAft>
                <a:spcPts val="0"/>
              </a:spcAft>
            </a:pPr>
            <a:r>
              <a:rPr lang="en-US" dirty="0" smtClean="0"/>
              <a:t>oval-results-schema.xsd </a:t>
            </a:r>
            <a:r>
              <a:rPr lang="en-US" dirty="0" err="1" smtClean="0"/>
              <a:t>CriterionType</a:t>
            </a:r>
            <a:r>
              <a:rPr lang="en-US" dirty="0" smtClean="0"/>
              <a:t> @</a:t>
            </a:r>
            <a:r>
              <a:rPr lang="en-US" dirty="0" err="1" smtClean="0"/>
              <a:t>variable_instance</a:t>
            </a:r>
            <a:r>
              <a:rPr lang="en-US" dirty="0" smtClean="0"/>
              <a:t> </a:t>
            </a:r>
            <a:r>
              <a:rPr lang="en-US" dirty="0" err="1"/>
              <a:t>TestType</a:t>
            </a:r>
            <a:r>
              <a:rPr lang="en-US" dirty="0"/>
              <a:t> @</a:t>
            </a:r>
            <a:r>
              <a:rPr lang="en-US" dirty="0" err="1" smtClean="0"/>
              <a:t>variable_instance</a:t>
            </a:r>
            <a:endParaRPr lang="en-US" dirty="0"/>
          </a:p>
          <a:p>
            <a:pPr lvl="1">
              <a:lnSpc>
                <a:spcPct val="120000"/>
              </a:lnSpc>
              <a:spcAft>
                <a:spcPts val="0"/>
              </a:spcAft>
            </a:pPr>
            <a:r>
              <a:rPr lang="en-US" sz="1400" b="0" dirty="0"/>
              <a:t>The optional </a:t>
            </a:r>
            <a:r>
              <a:rPr lang="en-US" sz="1400" b="0" dirty="0" err="1"/>
              <a:t>variable_instance</a:t>
            </a:r>
            <a:r>
              <a:rPr lang="en-US" sz="1400" b="0" dirty="0"/>
              <a:t> attribute differentiates between unique instances of a test. This can happen when a test includes a variable reference and</a:t>
            </a:r>
            <a:r>
              <a:rPr lang="en-US" b="0" dirty="0"/>
              <a:t> </a:t>
            </a:r>
            <a:r>
              <a:rPr lang="en-US" dirty="0">
                <a:solidFill>
                  <a:srgbClr val="FF0000"/>
                </a:solidFill>
              </a:rPr>
              <a:t>different </a:t>
            </a:r>
            <a:r>
              <a:rPr lang="en-US" dirty="0">
                <a:solidFill>
                  <a:srgbClr val="FF0000"/>
                </a:solidFill>
              </a:rPr>
              <a:t>values for that variable </a:t>
            </a:r>
            <a:r>
              <a:rPr lang="en-US" sz="1400" b="0" dirty="0"/>
              <a:t>are used by different definitions</a:t>
            </a:r>
            <a:r>
              <a:rPr lang="en-US" sz="1400" b="0" dirty="0" smtClean="0"/>
              <a:t>.</a:t>
            </a:r>
          </a:p>
          <a:p>
            <a:pPr lvl="1">
              <a:lnSpc>
                <a:spcPct val="120000"/>
              </a:lnSpc>
              <a:spcAft>
                <a:spcPts val="0"/>
              </a:spcAft>
            </a:pPr>
            <a:endParaRPr lang="en-US" dirty="0" smtClean="0"/>
          </a:p>
          <a:p>
            <a:pPr>
              <a:lnSpc>
                <a:spcPct val="120000"/>
              </a:lnSpc>
              <a:spcAft>
                <a:spcPts val="0"/>
              </a:spcAft>
            </a:pPr>
            <a:r>
              <a:rPr lang="en-US" dirty="0" smtClean="0"/>
              <a:t>oval-system-characteristics-schema.xsd </a:t>
            </a:r>
            <a:r>
              <a:rPr lang="en-US" dirty="0" err="1" smtClean="0"/>
              <a:t>ObjectType</a:t>
            </a:r>
            <a:r>
              <a:rPr lang="en-US" dirty="0" smtClean="0"/>
              <a:t> @</a:t>
            </a:r>
            <a:r>
              <a:rPr lang="en-US" dirty="0" err="1" smtClean="0"/>
              <a:t>variable_instance</a:t>
            </a:r>
            <a:endParaRPr lang="en-US" dirty="0" smtClean="0"/>
          </a:p>
          <a:p>
            <a:pPr lvl="1">
              <a:lnSpc>
                <a:spcPct val="120000"/>
              </a:lnSpc>
              <a:spcAft>
                <a:spcPts val="0"/>
              </a:spcAft>
            </a:pPr>
            <a:r>
              <a:rPr lang="en-US" sz="1400" b="0" dirty="0" smtClean="0"/>
              <a:t>The </a:t>
            </a:r>
            <a:r>
              <a:rPr lang="en-US" sz="1400" b="0" dirty="0"/>
              <a:t>optional </a:t>
            </a:r>
            <a:r>
              <a:rPr lang="en-US" sz="1400" b="0" dirty="0" err="1"/>
              <a:t>variable_instance</a:t>
            </a:r>
            <a:r>
              <a:rPr lang="en-US" sz="1400" b="0" dirty="0"/>
              <a:t> identifier is a unique id that differentiates each unique instance of an object. Capabilities that use OVAL may reference the same definition multiple times and provide</a:t>
            </a:r>
            <a:r>
              <a:rPr lang="en-US" b="0" dirty="0"/>
              <a:t> </a:t>
            </a:r>
            <a:r>
              <a:rPr lang="en-US" dirty="0">
                <a:solidFill>
                  <a:srgbClr val="FF0000"/>
                </a:solidFill>
              </a:rPr>
              <a:t>different sets of variable values</a:t>
            </a:r>
            <a:r>
              <a:rPr lang="en-US" b="0" dirty="0"/>
              <a:t> </a:t>
            </a:r>
            <a:r>
              <a:rPr lang="en-US" sz="1400" b="0" dirty="0"/>
              <a:t>each time the definition is referenced. This will result in multiple instances of an object being included in the OVAL System Characteristics file (definitions that do not use variables can only have one unique instance). </a:t>
            </a:r>
            <a:r>
              <a:rPr lang="en-US" dirty="0">
                <a:solidFill>
                  <a:srgbClr val="FF0000"/>
                </a:solidFill>
              </a:rPr>
              <a:t>The inclusion of a unique instance identifier will allow the OVAL results file to report the correct item associated with an object for each combination of supplied values</a:t>
            </a:r>
            <a:r>
              <a:rPr lang="en-US" dirty="0" smtClean="0">
                <a:solidFill>
                  <a:srgbClr val="FF0000"/>
                </a:solidFill>
              </a:rPr>
              <a:t>.</a:t>
            </a:r>
            <a:endParaRPr lang="en-US" dirty="0">
              <a:solidFill>
                <a:srgbClr val="FF0000"/>
              </a:solidFill>
            </a:endParaRPr>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1</a:t>
            </a:fld>
            <a:endParaRPr lang="en-US" dirty="0"/>
          </a:p>
        </p:txBody>
      </p:sp>
    </p:spTree>
    <p:extLst>
      <p:ext uri="{BB962C8B-B14F-4D97-AF65-F5344CB8AC3E}">
        <p14:creationId xmlns:p14="http://schemas.microsoft.com/office/powerpoint/2010/main" val="56806463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Confusion with Variable Values</a:t>
            </a:r>
            <a:endParaRPr lang="en-US" dirty="0"/>
          </a:p>
        </p:txBody>
      </p:sp>
      <p:sp>
        <p:nvSpPr>
          <p:cNvPr id="3" name="Content Placeholder 2"/>
          <p:cNvSpPr>
            <a:spLocks noGrp="1"/>
          </p:cNvSpPr>
          <p:nvPr>
            <p:ph idx="1"/>
          </p:nvPr>
        </p:nvSpPr>
        <p:spPr/>
        <p:txBody>
          <a:bodyPr/>
          <a:lstStyle/>
          <a:p>
            <a:r>
              <a:rPr lang="en-US" dirty="0" smtClean="0"/>
              <a:t>In OVAL a variable is a list of values</a:t>
            </a:r>
          </a:p>
          <a:p>
            <a:pPr lvl="1"/>
            <a:r>
              <a:rPr lang="en-US" dirty="0" smtClean="0"/>
              <a:t>Each variable can have 0-n values</a:t>
            </a:r>
          </a:p>
          <a:p>
            <a:endParaRPr lang="en-US" dirty="0"/>
          </a:p>
          <a:p>
            <a:r>
              <a:rPr lang="en-US" dirty="0" smtClean="0"/>
              <a:t>The documentation inconsistently explains variable values</a:t>
            </a:r>
          </a:p>
          <a:p>
            <a:pPr lvl="1"/>
            <a:r>
              <a:rPr lang="en-US" dirty="0" smtClean="0"/>
              <a:t>value(s)</a:t>
            </a:r>
          </a:p>
          <a:p>
            <a:pPr lvl="1"/>
            <a:r>
              <a:rPr lang="en-US" dirty="0" smtClean="0"/>
              <a:t>array</a:t>
            </a:r>
          </a:p>
          <a:p>
            <a:pPr lvl="1"/>
            <a:r>
              <a:rPr lang="en-US" dirty="0" smtClean="0"/>
              <a:t>set</a:t>
            </a:r>
          </a:p>
          <a:p>
            <a:pPr lvl="1"/>
            <a:r>
              <a:rPr lang="en-US" dirty="0" smtClean="0"/>
              <a:t>multiple values</a:t>
            </a:r>
          </a:p>
          <a:p>
            <a:pPr lvl="1"/>
            <a:endParaRPr lang="en-US" dirty="0" smtClean="0"/>
          </a:p>
          <a:p>
            <a:r>
              <a:rPr lang="en-US" dirty="0" smtClean="0"/>
              <a:t>@</a:t>
            </a:r>
            <a:r>
              <a:rPr lang="en-US" dirty="0" err="1" smtClean="0"/>
              <a:t>variable_instance</a:t>
            </a:r>
            <a:r>
              <a:rPr lang="en-US" dirty="0" smtClean="0"/>
              <a:t> documentation uses</a:t>
            </a:r>
          </a:p>
          <a:p>
            <a:pPr lvl="1"/>
            <a:r>
              <a:rPr lang="en-US" dirty="0"/>
              <a:t>“different sets of variable </a:t>
            </a:r>
            <a:r>
              <a:rPr lang="en-US" dirty="0" smtClean="0"/>
              <a:t>values”</a:t>
            </a:r>
          </a:p>
          <a:p>
            <a:pPr lvl="1"/>
            <a:r>
              <a:rPr lang="en-US" dirty="0"/>
              <a:t>“different values for that </a:t>
            </a:r>
            <a:r>
              <a:rPr lang="en-US" dirty="0" smtClean="0"/>
              <a:t>variable”</a:t>
            </a:r>
          </a:p>
          <a:p>
            <a:pPr lvl="1"/>
            <a:endParaRPr lang="en-US" dirty="0"/>
          </a:p>
          <a:p>
            <a:r>
              <a:rPr lang="en-US" dirty="0" smtClean="0"/>
              <a:t>Several oval-developer-list messages due to this confusion</a:t>
            </a:r>
          </a:p>
          <a:p>
            <a:pPr lvl="1"/>
            <a:r>
              <a:rPr lang="en-US" dirty="0" smtClean="0"/>
              <a:t>Plenty of room </a:t>
            </a:r>
            <a:r>
              <a:rPr lang="en-US" smtClean="0"/>
              <a:t>for confusion here…</a:t>
            </a:r>
            <a:endParaRPr lang="en-US" dirty="0"/>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2</a:t>
            </a:fld>
            <a:endParaRPr lang="en-US" dirty="0"/>
          </a:p>
        </p:txBody>
      </p:sp>
    </p:spTree>
    <p:extLst>
      <p:ext uri="{BB962C8B-B14F-4D97-AF65-F5344CB8AC3E}">
        <p14:creationId xmlns:p14="http://schemas.microsoft.com/office/powerpoint/2010/main" val="396258793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Document"/>
          <p:cNvSpPr>
            <a:spLocks noEditPoints="1" noChangeArrowheads="1"/>
          </p:cNvSpPr>
          <p:nvPr/>
        </p:nvSpPr>
        <p:spPr bwMode="auto">
          <a:xfrm>
            <a:off x="418204" y="823336"/>
            <a:ext cx="2623510" cy="3500011"/>
          </a:xfrm>
          <a:custGeom>
            <a:avLst/>
            <a:gdLst>
              <a:gd name="T0" fmla="*/ 10757 w 21600"/>
              <a:gd name="T1" fmla="*/ 21632 h 21600"/>
              <a:gd name="T2" fmla="*/ 85 w 21600"/>
              <a:gd name="T3" fmla="*/ 10849 h 21600"/>
              <a:gd name="T4" fmla="*/ 10757 w 21600"/>
              <a:gd name="T5" fmla="*/ 81 h 21600"/>
              <a:gd name="T6" fmla="*/ 21706 w 21600"/>
              <a:gd name="T7" fmla="*/ 10652 h 21600"/>
              <a:gd name="T8" fmla="*/ 10757 w 21600"/>
              <a:gd name="T9" fmla="*/ 21632 h 21600"/>
              <a:gd name="T10" fmla="*/ 0 w 21600"/>
              <a:gd name="T11" fmla="*/ 0 h 21600"/>
              <a:gd name="T12" fmla="*/ 21600 w 21600"/>
              <a:gd name="T13" fmla="*/ 0 h 21600"/>
              <a:gd name="T14" fmla="*/ 21600 w 21600"/>
              <a:gd name="T15" fmla="*/ 21600 h 21600"/>
              <a:gd name="T16" fmla="*/ 977 w 21600"/>
              <a:gd name="T17" fmla="*/ 818 h 21600"/>
              <a:gd name="T18" fmla="*/ 20622 w 21600"/>
              <a:gd name="T19" fmla="*/ 16429 h 21600"/>
            </a:gdLst>
            <a:ahLst/>
            <a:cxnLst>
              <a:cxn ang="0">
                <a:pos x="T0" y="T1"/>
              </a:cxn>
              <a:cxn ang="0">
                <a:pos x="T2" y="T3"/>
              </a:cxn>
              <a:cxn ang="0">
                <a:pos x="T4" y="T5"/>
              </a:cxn>
              <a:cxn ang="0">
                <a:pos x="T6" y="T7"/>
              </a:cxn>
              <a:cxn ang="0">
                <a:pos x="T8" y="T9"/>
              </a:cxn>
              <a:cxn ang="0">
                <a:pos x="T10" y="T11"/>
              </a:cxn>
              <a:cxn ang="0">
                <a:pos x="T12" y="T13"/>
              </a:cxn>
              <a:cxn ang="0">
                <a:pos x="T14" y="T15"/>
              </a:cxn>
            </a:cxnLst>
            <a:rect l="T16" t="T17" r="T18" b="T19"/>
            <a:pathLst>
              <a:path w="21600" h="21600">
                <a:moveTo>
                  <a:pt x="10757" y="21632"/>
                </a:moveTo>
                <a:lnTo>
                  <a:pt x="5187" y="21632"/>
                </a:lnTo>
                <a:lnTo>
                  <a:pt x="85" y="17509"/>
                </a:lnTo>
                <a:lnTo>
                  <a:pt x="85" y="10849"/>
                </a:lnTo>
                <a:lnTo>
                  <a:pt x="85" y="81"/>
                </a:lnTo>
                <a:lnTo>
                  <a:pt x="10757" y="81"/>
                </a:lnTo>
                <a:lnTo>
                  <a:pt x="21706" y="81"/>
                </a:lnTo>
                <a:lnTo>
                  <a:pt x="21706" y="10652"/>
                </a:lnTo>
                <a:lnTo>
                  <a:pt x="21706" y="21632"/>
                </a:lnTo>
                <a:lnTo>
                  <a:pt x="10757" y="21632"/>
                </a:lnTo>
                <a:close/>
              </a:path>
              <a:path w="21600" h="21600">
                <a:moveTo>
                  <a:pt x="85" y="17509"/>
                </a:moveTo>
                <a:lnTo>
                  <a:pt x="5187" y="17509"/>
                </a:lnTo>
                <a:lnTo>
                  <a:pt x="5187" y="21632"/>
                </a:lnTo>
                <a:lnTo>
                  <a:pt x="85" y="17509"/>
                </a:lnTo>
                <a:close/>
              </a:path>
            </a:pathLst>
          </a:custGeom>
          <a:ln>
            <a:headEnd/>
            <a:tailEnd/>
          </a:ln>
        </p:spPr>
        <p:style>
          <a:lnRef idx="1">
            <a:schemeClr val="dk1"/>
          </a:lnRef>
          <a:fillRef idx="2">
            <a:schemeClr val="dk1"/>
          </a:fillRef>
          <a:effectRef idx="1">
            <a:schemeClr val="dk1"/>
          </a:effectRef>
          <a:fontRef idx="minor">
            <a:schemeClr val="dk1"/>
          </a:fontRef>
        </p:style>
        <p:txBody>
          <a:bodyPr vert="horz" wrap="square" lIns="91440" tIns="45720" rIns="91440" bIns="45720" numCol="1" anchor="t" anchorCtr="0" compatLnSpc="1">
            <a:prstTxWarp prst="textNoShape">
              <a:avLst/>
            </a:prstTxWarp>
          </a:bodyPr>
          <a:lstStyle/>
          <a:p>
            <a:endParaRPr lang="en-US" dirty="0"/>
          </a:p>
        </p:txBody>
      </p:sp>
      <p:sp>
        <p:nvSpPr>
          <p:cNvPr id="5" name="Title 4"/>
          <p:cNvSpPr>
            <a:spLocks noGrp="1"/>
          </p:cNvSpPr>
          <p:nvPr>
            <p:ph type="title"/>
          </p:nvPr>
        </p:nvSpPr>
        <p:spPr/>
        <p:txBody>
          <a:bodyPr/>
          <a:lstStyle/>
          <a:p>
            <a:r>
              <a:rPr lang="en-US" dirty="0" smtClean="0"/>
              <a:t>Variable Instance Overview</a:t>
            </a:r>
            <a:endParaRPr lang="en-US" dirty="0"/>
          </a:p>
        </p:txBody>
      </p:sp>
      <p:sp>
        <p:nvSpPr>
          <p:cNvPr id="4" name="Slide Number Placeholder 3"/>
          <p:cNvSpPr>
            <a:spLocks noGrp="1"/>
          </p:cNvSpPr>
          <p:nvPr>
            <p:ph type="sldNum" sz="quarter" idx="10"/>
          </p:nvPr>
        </p:nvSpPr>
        <p:spPr/>
        <p:txBody>
          <a:bodyPr/>
          <a:lstStyle/>
          <a:p>
            <a:pPr>
              <a:defRPr/>
            </a:pPr>
            <a:fld id="{6464F6AE-368D-472F-961D-11E0AAAF00D8}" type="slidenum">
              <a:rPr lang="en-US" smtClean="0"/>
              <a:pPr>
                <a:defRPr/>
              </a:pPr>
              <a:t>3</a:t>
            </a:fld>
            <a:endParaRPr lang="en-US" dirty="0"/>
          </a:p>
        </p:txBody>
      </p:sp>
      <p:sp>
        <p:nvSpPr>
          <p:cNvPr id="6" name="Document"/>
          <p:cNvSpPr>
            <a:spLocks noEditPoints="1" noChangeArrowheads="1"/>
          </p:cNvSpPr>
          <p:nvPr/>
        </p:nvSpPr>
        <p:spPr bwMode="auto">
          <a:xfrm>
            <a:off x="6063915" y="814450"/>
            <a:ext cx="2674895" cy="1664695"/>
          </a:xfrm>
          <a:custGeom>
            <a:avLst/>
            <a:gdLst>
              <a:gd name="T0" fmla="*/ 10757 w 21600"/>
              <a:gd name="T1" fmla="*/ 21632 h 21600"/>
              <a:gd name="T2" fmla="*/ 85 w 21600"/>
              <a:gd name="T3" fmla="*/ 10849 h 21600"/>
              <a:gd name="T4" fmla="*/ 10757 w 21600"/>
              <a:gd name="T5" fmla="*/ 81 h 21600"/>
              <a:gd name="T6" fmla="*/ 21706 w 21600"/>
              <a:gd name="T7" fmla="*/ 10652 h 21600"/>
              <a:gd name="T8" fmla="*/ 10757 w 21600"/>
              <a:gd name="T9" fmla="*/ 21632 h 21600"/>
              <a:gd name="T10" fmla="*/ 0 w 21600"/>
              <a:gd name="T11" fmla="*/ 0 h 21600"/>
              <a:gd name="T12" fmla="*/ 21600 w 21600"/>
              <a:gd name="T13" fmla="*/ 0 h 21600"/>
              <a:gd name="T14" fmla="*/ 21600 w 21600"/>
              <a:gd name="T15" fmla="*/ 21600 h 21600"/>
              <a:gd name="T16" fmla="*/ 977 w 21600"/>
              <a:gd name="T17" fmla="*/ 818 h 21600"/>
              <a:gd name="T18" fmla="*/ 20622 w 21600"/>
              <a:gd name="T19" fmla="*/ 16429 h 21600"/>
            </a:gdLst>
            <a:ahLst/>
            <a:cxnLst>
              <a:cxn ang="0">
                <a:pos x="T0" y="T1"/>
              </a:cxn>
              <a:cxn ang="0">
                <a:pos x="T2" y="T3"/>
              </a:cxn>
              <a:cxn ang="0">
                <a:pos x="T4" y="T5"/>
              </a:cxn>
              <a:cxn ang="0">
                <a:pos x="T6" y="T7"/>
              </a:cxn>
              <a:cxn ang="0">
                <a:pos x="T8" y="T9"/>
              </a:cxn>
              <a:cxn ang="0">
                <a:pos x="T10" y="T11"/>
              </a:cxn>
              <a:cxn ang="0">
                <a:pos x="T12" y="T13"/>
              </a:cxn>
              <a:cxn ang="0">
                <a:pos x="T14" y="T15"/>
              </a:cxn>
            </a:cxnLst>
            <a:rect l="T16" t="T17" r="T18" b="T19"/>
            <a:pathLst>
              <a:path w="21600" h="21600">
                <a:moveTo>
                  <a:pt x="10757" y="21632"/>
                </a:moveTo>
                <a:lnTo>
                  <a:pt x="5187" y="21632"/>
                </a:lnTo>
                <a:lnTo>
                  <a:pt x="85" y="17509"/>
                </a:lnTo>
                <a:lnTo>
                  <a:pt x="85" y="10849"/>
                </a:lnTo>
                <a:lnTo>
                  <a:pt x="85" y="81"/>
                </a:lnTo>
                <a:lnTo>
                  <a:pt x="10757" y="81"/>
                </a:lnTo>
                <a:lnTo>
                  <a:pt x="21706" y="81"/>
                </a:lnTo>
                <a:lnTo>
                  <a:pt x="21706" y="10652"/>
                </a:lnTo>
                <a:lnTo>
                  <a:pt x="21706" y="21632"/>
                </a:lnTo>
                <a:lnTo>
                  <a:pt x="10757" y="21632"/>
                </a:lnTo>
                <a:close/>
              </a:path>
              <a:path w="21600" h="21600">
                <a:moveTo>
                  <a:pt x="85" y="17509"/>
                </a:moveTo>
                <a:lnTo>
                  <a:pt x="5187" y="17509"/>
                </a:lnTo>
                <a:lnTo>
                  <a:pt x="5187" y="21632"/>
                </a:lnTo>
                <a:lnTo>
                  <a:pt x="85" y="17509"/>
                </a:lnTo>
                <a:close/>
              </a:path>
            </a:pathLst>
          </a:cu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p>
            <a:r>
              <a:rPr lang="en-US" dirty="0" smtClean="0"/>
              <a:t>Definition 1</a:t>
            </a:r>
          </a:p>
          <a:p>
            <a:r>
              <a:rPr lang="en-US" dirty="0" smtClean="0"/>
              <a:t>  - </a:t>
            </a:r>
            <a:r>
              <a:rPr lang="en-US" dirty="0" smtClean="0"/>
              <a:t>Variable 1</a:t>
            </a:r>
            <a:endParaRPr lang="en-US" dirty="0"/>
          </a:p>
        </p:txBody>
      </p:sp>
      <p:sp>
        <p:nvSpPr>
          <p:cNvPr id="7" name="Document"/>
          <p:cNvSpPr>
            <a:spLocks noEditPoints="1" noChangeArrowheads="1"/>
          </p:cNvSpPr>
          <p:nvPr/>
        </p:nvSpPr>
        <p:spPr bwMode="auto">
          <a:xfrm>
            <a:off x="6063916" y="3514869"/>
            <a:ext cx="2674895" cy="2797699"/>
          </a:xfrm>
          <a:custGeom>
            <a:avLst/>
            <a:gdLst>
              <a:gd name="T0" fmla="*/ 10757 w 21600"/>
              <a:gd name="T1" fmla="*/ 21632 h 21600"/>
              <a:gd name="T2" fmla="*/ 85 w 21600"/>
              <a:gd name="T3" fmla="*/ 10849 h 21600"/>
              <a:gd name="T4" fmla="*/ 10757 w 21600"/>
              <a:gd name="T5" fmla="*/ 81 h 21600"/>
              <a:gd name="T6" fmla="*/ 21706 w 21600"/>
              <a:gd name="T7" fmla="*/ 10652 h 21600"/>
              <a:gd name="T8" fmla="*/ 10757 w 21600"/>
              <a:gd name="T9" fmla="*/ 21632 h 21600"/>
              <a:gd name="T10" fmla="*/ 0 w 21600"/>
              <a:gd name="T11" fmla="*/ 0 h 21600"/>
              <a:gd name="T12" fmla="*/ 21600 w 21600"/>
              <a:gd name="T13" fmla="*/ 0 h 21600"/>
              <a:gd name="T14" fmla="*/ 21600 w 21600"/>
              <a:gd name="T15" fmla="*/ 21600 h 21600"/>
              <a:gd name="T16" fmla="*/ 977 w 21600"/>
              <a:gd name="T17" fmla="*/ 818 h 21600"/>
              <a:gd name="T18" fmla="*/ 20622 w 21600"/>
              <a:gd name="T19" fmla="*/ 16429 h 21600"/>
            </a:gdLst>
            <a:ahLst/>
            <a:cxnLst>
              <a:cxn ang="0">
                <a:pos x="T0" y="T1"/>
              </a:cxn>
              <a:cxn ang="0">
                <a:pos x="T2" y="T3"/>
              </a:cxn>
              <a:cxn ang="0">
                <a:pos x="T4" y="T5"/>
              </a:cxn>
              <a:cxn ang="0">
                <a:pos x="T6" y="T7"/>
              </a:cxn>
              <a:cxn ang="0">
                <a:pos x="T8" y="T9"/>
              </a:cxn>
              <a:cxn ang="0">
                <a:pos x="T10" y="T11"/>
              </a:cxn>
              <a:cxn ang="0">
                <a:pos x="T12" y="T13"/>
              </a:cxn>
              <a:cxn ang="0">
                <a:pos x="T14" y="T15"/>
              </a:cxn>
            </a:cxnLst>
            <a:rect l="T16" t="T17" r="T18" b="T19"/>
            <a:pathLst>
              <a:path w="21600" h="21600">
                <a:moveTo>
                  <a:pt x="10757" y="21632"/>
                </a:moveTo>
                <a:lnTo>
                  <a:pt x="5187" y="21632"/>
                </a:lnTo>
                <a:lnTo>
                  <a:pt x="85" y="17509"/>
                </a:lnTo>
                <a:lnTo>
                  <a:pt x="85" y="10849"/>
                </a:lnTo>
                <a:lnTo>
                  <a:pt x="85" y="81"/>
                </a:lnTo>
                <a:lnTo>
                  <a:pt x="10757" y="81"/>
                </a:lnTo>
                <a:lnTo>
                  <a:pt x="21706" y="81"/>
                </a:lnTo>
                <a:lnTo>
                  <a:pt x="21706" y="10652"/>
                </a:lnTo>
                <a:lnTo>
                  <a:pt x="21706" y="21632"/>
                </a:lnTo>
                <a:lnTo>
                  <a:pt x="10757" y="21632"/>
                </a:lnTo>
                <a:close/>
              </a:path>
              <a:path w="21600" h="21600">
                <a:moveTo>
                  <a:pt x="85" y="17509"/>
                </a:moveTo>
                <a:lnTo>
                  <a:pt x="5187" y="17509"/>
                </a:lnTo>
                <a:lnTo>
                  <a:pt x="5187" y="21632"/>
                </a:lnTo>
                <a:lnTo>
                  <a:pt x="85" y="17509"/>
                </a:lnTo>
                <a:close/>
              </a:path>
            </a:pathLst>
          </a:custGeom>
          <a:ln>
            <a:headEnd/>
            <a:tailEnd/>
          </a:ln>
        </p:spPr>
        <p:style>
          <a:lnRef idx="1">
            <a:schemeClr val="accent2"/>
          </a:lnRef>
          <a:fillRef idx="2">
            <a:schemeClr val="accent2"/>
          </a:fillRef>
          <a:effectRef idx="1">
            <a:schemeClr val="accent2"/>
          </a:effectRef>
          <a:fontRef idx="minor">
            <a:schemeClr val="dk1"/>
          </a:fontRef>
        </p:style>
        <p:txBody>
          <a:bodyPr vert="horz" wrap="square" lIns="91440" tIns="45720" rIns="91440" bIns="45720" numCol="1" anchor="t" anchorCtr="0" compatLnSpc="1">
            <a:prstTxWarp prst="textNoShape">
              <a:avLst/>
            </a:prstTxWarp>
          </a:bodyPr>
          <a:lstStyle/>
          <a:p>
            <a:r>
              <a:rPr lang="en-US" dirty="0" smtClean="0"/>
              <a:t>Definition ID: </a:t>
            </a:r>
            <a:r>
              <a:rPr lang="en-US" dirty="0" smtClean="0"/>
              <a:t>1</a:t>
            </a:r>
            <a:br>
              <a:rPr lang="en-US" dirty="0" smtClean="0"/>
            </a:br>
            <a:r>
              <a:rPr lang="en-US" dirty="0" smtClean="0"/>
              <a:t>      </a:t>
            </a:r>
            <a:r>
              <a:rPr lang="en-US" dirty="0" err="1" smtClean="0"/>
              <a:t>variable_instance</a:t>
            </a:r>
            <a:r>
              <a:rPr lang="en-US" dirty="0"/>
              <a:t>:</a:t>
            </a:r>
            <a:r>
              <a:rPr lang="en-US" dirty="0" smtClean="0"/>
              <a:t> </a:t>
            </a:r>
            <a:r>
              <a:rPr lang="en-US" dirty="0" smtClean="0"/>
              <a:t>1</a:t>
            </a:r>
          </a:p>
          <a:p>
            <a:r>
              <a:rPr lang="en-US" dirty="0" smtClean="0"/>
              <a:t>      Variable </a:t>
            </a:r>
            <a:r>
              <a:rPr lang="en-US" dirty="0"/>
              <a:t>1 = User1</a:t>
            </a:r>
          </a:p>
          <a:p>
            <a:r>
              <a:rPr lang="en-US" dirty="0" smtClean="0"/>
              <a:t>      Result  </a:t>
            </a:r>
            <a:r>
              <a:rPr lang="en-US" dirty="0" smtClean="0"/>
              <a:t>= true</a:t>
            </a:r>
            <a:br>
              <a:rPr lang="en-US" dirty="0" smtClean="0"/>
            </a:br>
            <a:endParaRPr lang="en-US" dirty="0"/>
          </a:p>
          <a:p>
            <a:r>
              <a:rPr lang="en-US" dirty="0" smtClean="0"/>
              <a:t>Definition </a:t>
            </a:r>
            <a:r>
              <a:rPr lang="en-US" dirty="0" smtClean="0"/>
              <a:t>ID: </a:t>
            </a:r>
            <a:r>
              <a:rPr lang="en-US" dirty="0" smtClean="0"/>
              <a:t>1</a:t>
            </a:r>
            <a:br>
              <a:rPr lang="en-US" dirty="0" smtClean="0"/>
            </a:br>
            <a:r>
              <a:rPr lang="en-US" dirty="0" smtClean="0"/>
              <a:t>      </a:t>
            </a:r>
            <a:r>
              <a:rPr lang="en-US" dirty="0" err="1" smtClean="0"/>
              <a:t>variable_instance</a:t>
            </a:r>
            <a:r>
              <a:rPr lang="en-US" dirty="0" smtClean="0"/>
              <a:t>: </a:t>
            </a:r>
            <a:r>
              <a:rPr lang="en-US" dirty="0" smtClean="0"/>
              <a:t>2</a:t>
            </a:r>
            <a:br>
              <a:rPr lang="en-US" dirty="0" smtClean="0"/>
            </a:br>
            <a:r>
              <a:rPr lang="en-US" dirty="0" smtClean="0"/>
              <a:t>      </a:t>
            </a:r>
            <a:r>
              <a:rPr lang="en-US" dirty="0" smtClean="0"/>
              <a:t>Variable </a:t>
            </a:r>
            <a:r>
              <a:rPr lang="en-US" dirty="0"/>
              <a:t>1 = </a:t>
            </a:r>
            <a:r>
              <a:rPr lang="en-US" dirty="0" smtClean="0"/>
              <a:t>User2</a:t>
            </a:r>
          </a:p>
          <a:p>
            <a:r>
              <a:rPr lang="en-US" dirty="0" smtClean="0"/>
              <a:t>      Result  </a:t>
            </a:r>
            <a:r>
              <a:rPr lang="en-US" dirty="0"/>
              <a:t>= </a:t>
            </a:r>
            <a:r>
              <a:rPr lang="en-US" dirty="0" smtClean="0"/>
              <a:t>false</a:t>
            </a:r>
            <a:endParaRPr lang="en-US" dirty="0"/>
          </a:p>
          <a:p>
            <a:endParaRPr lang="en-US" dirty="0"/>
          </a:p>
        </p:txBody>
      </p:sp>
      <p:sp>
        <p:nvSpPr>
          <p:cNvPr id="8" name="Document"/>
          <p:cNvSpPr>
            <a:spLocks noEditPoints="1" noChangeArrowheads="1"/>
          </p:cNvSpPr>
          <p:nvPr/>
        </p:nvSpPr>
        <p:spPr bwMode="auto">
          <a:xfrm>
            <a:off x="649091" y="1155032"/>
            <a:ext cx="2161736" cy="1105193"/>
          </a:xfrm>
          <a:custGeom>
            <a:avLst/>
            <a:gdLst>
              <a:gd name="T0" fmla="*/ 10757 w 21600"/>
              <a:gd name="T1" fmla="*/ 21632 h 21600"/>
              <a:gd name="T2" fmla="*/ 85 w 21600"/>
              <a:gd name="T3" fmla="*/ 10849 h 21600"/>
              <a:gd name="T4" fmla="*/ 10757 w 21600"/>
              <a:gd name="T5" fmla="*/ 81 h 21600"/>
              <a:gd name="T6" fmla="*/ 21706 w 21600"/>
              <a:gd name="T7" fmla="*/ 10652 h 21600"/>
              <a:gd name="T8" fmla="*/ 10757 w 21600"/>
              <a:gd name="T9" fmla="*/ 21632 h 21600"/>
              <a:gd name="T10" fmla="*/ 0 w 21600"/>
              <a:gd name="T11" fmla="*/ 0 h 21600"/>
              <a:gd name="T12" fmla="*/ 21600 w 21600"/>
              <a:gd name="T13" fmla="*/ 0 h 21600"/>
              <a:gd name="T14" fmla="*/ 21600 w 21600"/>
              <a:gd name="T15" fmla="*/ 21600 h 21600"/>
              <a:gd name="T16" fmla="*/ 977 w 21600"/>
              <a:gd name="T17" fmla="*/ 818 h 21600"/>
              <a:gd name="T18" fmla="*/ 20622 w 21600"/>
              <a:gd name="T19" fmla="*/ 16429 h 21600"/>
            </a:gdLst>
            <a:ahLst/>
            <a:cxnLst>
              <a:cxn ang="0">
                <a:pos x="T0" y="T1"/>
              </a:cxn>
              <a:cxn ang="0">
                <a:pos x="T2" y="T3"/>
              </a:cxn>
              <a:cxn ang="0">
                <a:pos x="T4" y="T5"/>
              </a:cxn>
              <a:cxn ang="0">
                <a:pos x="T6" y="T7"/>
              </a:cxn>
              <a:cxn ang="0">
                <a:pos x="T8" y="T9"/>
              </a:cxn>
              <a:cxn ang="0">
                <a:pos x="T10" y="T11"/>
              </a:cxn>
              <a:cxn ang="0">
                <a:pos x="T12" y="T13"/>
              </a:cxn>
              <a:cxn ang="0">
                <a:pos x="T14" y="T15"/>
              </a:cxn>
            </a:cxnLst>
            <a:rect l="T16" t="T17" r="T18" b="T19"/>
            <a:pathLst>
              <a:path w="21600" h="21600">
                <a:moveTo>
                  <a:pt x="10757" y="21632"/>
                </a:moveTo>
                <a:lnTo>
                  <a:pt x="5187" y="21632"/>
                </a:lnTo>
                <a:lnTo>
                  <a:pt x="85" y="17509"/>
                </a:lnTo>
                <a:lnTo>
                  <a:pt x="85" y="10849"/>
                </a:lnTo>
                <a:lnTo>
                  <a:pt x="85" y="81"/>
                </a:lnTo>
                <a:lnTo>
                  <a:pt x="10757" y="81"/>
                </a:lnTo>
                <a:lnTo>
                  <a:pt x="21706" y="81"/>
                </a:lnTo>
                <a:lnTo>
                  <a:pt x="21706" y="10652"/>
                </a:lnTo>
                <a:lnTo>
                  <a:pt x="21706" y="21632"/>
                </a:lnTo>
                <a:lnTo>
                  <a:pt x="10757" y="21632"/>
                </a:lnTo>
                <a:close/>
              </a:path>
              <a:path w="21600" h="21600">
                <a:moveTo>
                  <a:pt x="85" y="17509"/>
                </a:moveTo>
                <a:lnTo>
                  <a:pt x="5187" y="17509"/>
                </a:lnTo>
                <a:lnTo>
                  <a:pt x="5187" y="21632"/>
                </a:lnTo>
                <a:lnTo>
                  <a:pt x="85" y="17509"/>
                </a:lnTo>
                <a:close/>
              </a:path>
            </a:pathLst>
          </a:custGeom>
          <a:ln>
            <a:headEnd/>
            <a:tailEnd/>
          </a:ln>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anchor="t" anchorCtr="0" compatLnSpc="1">
            <a:prstTxWarp prst="textNoShape">
              <a:avLst/>
            </a:prstTxWarp>
          </a:bodyPr>
          <a:lstStyle/>
          <a:p>
            <a:r>
              <a:rPr lang="en-US" dirty="0" smtClean="0"/>
              <a:t>Rule 1</a:t>
            </a:r>
          </a:p>
          <a:p>
            <a:r>
              <a:rPr lang="en-US" dirty="0" smtClean="0"/>
              <a:t>  Definition 1</a:t>
            </a:r>
          </a:p>
          <a:p>
            <a:r>
              <a:rPr lang="en-US" dirty="0" smtClean="0"/>
              <a:t>  Export: User1</a:t>
            </a:r>
            <a:endParaRPr lang="en-US" dirty="0"/>
          </a:p>
        </p:txBody>
      </p:sp>
      <p:sp>
        <p:nvSpPr>
          <p:cNvPr id="10" name="Right Arrow 9"/>
          <p:cNvSpPr/>
          <p:nvPr/>
        </p:nvSpPr>
        <p:spPr bwMode="auto">
          <a:xfrm>
            <a:off x="3501380" y="1344525"/>
            <a:ext cx="2099674" cy="969590"/>
          </a:xfrm>
          <a:prstGeom prst="rightArrow">
            <a:avLst/>
          </a:prstGeom>
          <a:ln>
            <a:headEnd/>
            <a:tailEnd/>
          </a:ln>
        </p:spPr>
        <p:style>
          <a:lnRef idx="1">
            <a:schemeClr val="accent3"/>
          </a:lnRef>
          <a:fillRef idx="2">
            <a:schemeClr val="accent3"/>
          </a:fillRef>
          <a:effectRef idx="1">
            <a:schemeClr val="accent3"/>
          </a:effectRef>
          <a:fontRef idx="minor">
            <a:schemeClr val="dk1"/>
          </a:fontRef>
        </p:style>
        <p:txBody>
          <a:bodyPr wrap="none" rtlCol="0" anchor="ctr"/>
          <a:lstStyle/>
          <a:p>
            <a:r>
              <a:rPr lang="en-US" dirty="0"/>
              <a:t>Instance: 1</a:t>
            </a:r>
          </a:p>
          <a:p>
            <a:r>
              <a:rPr lang="en-US" dirty="0"/>
              <a:t>Variable 1 = User1</a:t>
            </a:r>
            <a:endParaRPr lang="en-US" dirty="0"/>
          </a:p>
        </p:txBody>
      </p:sp>
      <p:sp>
        <p:nvSpPr>
          <p:cNvPr id="11" name="Rounded Rectangle 10"/>
          <p:cNvSpPr/>
          <p:nvPr/>
        </p:nvSpPr>
        <p:spPr bwMode="auto">
          <a:xfrm>
            <a:off x="84406" y="4508695"/>
            <a:ext cx="5516648" cy="1803873"/>
          </a:xfrm>
          <a:prstGeom prst="roundRect">
            <a:avLst/>
          </a:prstGeom>
          <a:ln>
            <a:headEnd/>
            <a:tailEnd/>
          </a:ln>
        </p:spPr>
        <p:style>
          <a:lnRef idx="2">
            <a:schemeClr val="accent1"/>
          </a:lnRef>
          <a:fillRef idx="1">
            <a:schemeClr val="lt1"/>
          </a:fillRef>
          <a:effectRef idx="0">
            <a:schemeClr val="accent1"/>
          </a:effectRef>
          <a:fontRef idx="minor">
            <a:schemeClr val="dk1"/>
          </a:fontRef>
        </p:style>
        <p:txBody>
          <a:bodyPr wrap="square" rtlCol="0" anchor="ctr"/>
          <a:lstStyle/>
          <a:p>
            <a:pPr marL="285750" indent="-182880" eaLnBrk="0" hangingPunct="0">
              <a:buClr>
                <a:srgbClr val="FDAA03"/>
              </a:buClr>
              <a:buFont typeface="Arial" pitchFamily="34" charset="0"/>
              <a:buChar char="•"/>
            </a:pPr>
            <a:r>
              <a:rPr lang="en-US" sz="1400" dirty="0" smtClean="0"/>
              <a:t>Two XCCDF Rules referencing Definition 1 </a:t>
            </a:r>
          </a:p>
          <a:p>
            <a:pPr marL="742950" lvl="1" indent="-182880" eaLnBrk="0" hangingPunct="0">
              <a:buClr>
                <a:srgbClr val="FDAA03"/>
              </a:buClr>
              <a:buFont typeface="Arial" pitchFamily="34" charset="0"/>
              <a:buChar char="•"/>
            </a:pPr>
            <a:r>
              <a:rPr lang="en-US" sz="1400" b="0" dirty="0" smtClean="0"/>
              <a:t>Each Rule exports a </a:t>
            </a:r>
            <a:r>
              <a:rPr lang="en-US" sz="1400" b="0" dirty="0" smtClean="0"/>
              <a:t>different value</a:t>
            </a:r>
          </a:p>
          <a:p>
            <a:pPr marL="285750" indent="-182880" eaLnBrk="0" hangingPunct="0">
              <a:buClr>
                <a:srgbClr val="FDAA03"/>
              </a:buClr>
              <a:buFont typeface="Arial" pitchFamily="34" charset="0"/>
              <a:buChar char="•"/>
            </a:pPr>
            <a:r>
              <a:rPr lang="en-US" sz="1400" dirty="0" smtClean="0"/>
              <a:t>Definition </a:t>
            </a:r>
            <a:r>
              <a:rPr lang="en-US" sz="1400" dirty="0" smtClean="0"/>
              <a:t>1 has a reference to variable 1 </a:t>
            </a:r>
          </a:p>
          <a:p>
            <a:pPr marL="742950" lvl="1" indent="-182880" eaLnBrk="0" hangingPunct="0">
              <a:buClr>
                <a:srgbClr val="FDAA03"/>
              </a:buClr>
              <a:buFont typeface="Arial" pitchFamily="34" charset="0"/>
              <a:buChar char="•"/>
            </a:pPr>
            <a:r>
              <a:rPr lang="en-US" sz="1400" b="0" dirty="0" smtClean="0"/>
              <a:t>Variable 1 is an </a:t>
            </a:r>
            <a:r>
              <a:rPr lang="en-US" sz="1400" b="0" dirty="0" err="1" smtClean="0"/>
              <a:t>external_variable</a:t>
            </a:r>
            <a:endParaRPr lang="en-US" sz="1400" b="0" dirty="0" smtClean="0"/>
          </a:p>
          <a:p>
            <a:pPr marL="285750" indent="-182880" eaLnBrk="0" hangingPunct="0">
              <a:buClr>
                <a:srgbClr val="FDAA03"/>
              </a:buClr>
              <a:buFont typeface="Arial" pitchFamily="34" charset="0"/>
              <a:buChar char="•"/>
            </a:pPr>
            <a:r>
              <a:rPr lang="en-US" sz="1400" dirty="0" smtClean="0"/>
              <a:t>A tool needs to evaluate Definition 1 twice on a given system with different values for Variable 1</a:t>
            </a:r>
          </a:p>
          <a:p>
            <a:pPr marL="285750" indent="-182880" eaLnBrk="0" hangingPunct="0">
              <a:buClr>
                <a:srgbClr val="FDAA03"/>
              </a:buClr>
              <a:buFont typeface="Arial" pitchFamily="34" charset="0"/>
              <a:buChar char="•"/>
            </a:pPr>
            <a:r>
              <a:rPr lang="en-US" sz="1400" dirty="0" smtClean="0"/>
              <a:t>A single results document can contain the result of both evaluations of Definition 1</a:t>
            </a:r>
            <a:endParaRPr lang="en-US" sz="1400" dirty="0"/>
          </a:p>
        </p:txBody>
      </p:sp>
      <p:sp>
        <p:nvSpPr>
          <p:cNvPr id="12" name="Right Arrow 11"/>
          <p:cNvSpPr/>
          <p:nvPr/>
        </p:nvSpPr>
        <p:spPr bwMode="auto">
          <a:xfrm rot="5400000">
            <a:off x="6928883" y="2791728"/>
            <a:ext cx="963906" cy="482375"/>
          </a:xfrm>
          <a:prstGeom prst="rightArrow">
            <a:avLst/>
          </a:prstGeom>
          <a:ln>
            <a:headEnd/>
            <a:tailEnd/>
          </a:ln>
        </p:spPr>
        <p:style>
          <a:lnRef idx="1">
            <a:schemeClr val="accent3"/>
          </a:lnRef>
          <a:fillRef idx="2">
            <a:schemeClr val="accent3"/>
          </a:fillRef>
          <a:effectRef idx="1">
            <a:schemeClr val="accent3"/>
          </a:effectRef>
          <a:fontRef idx="minor">
            <a:schemeClr val="dk1"/>
          </a:fontRef>
        </p:style>
        <p:txBody>
          <a:bodyPr wrap="none" rtlCol="0" anchor="ctr"/>
          <a:lstStyle/>
          <a:p>
            <a:pPr algn="ctr" eaLnBrk="0" hangingPunct="0">
              <a:buClr>
                <a:srgbClr val="FDAA03"/>
              </a:buClr>
            </a:pPr>
            <a:endParaRPr lang="en-US"/>
          </a:p>
        </p:txBody>
      </p:sp>
      <p:sp>
        <p:nvSpPr>
          <p:cNvPr id="13" name="Right Arrow 12"/>
          <p:cNvSpPr/>
          <p:nvPr/>
        </p:nvSpPr>
        <p:spPr bwMode="auto">
          <a:xfrm>
            <a:off x="3501380" y="2807372"/>
            <a:ext cx="2099674" cy="971504"/>
          </a:xfrm>
          <a:prstGeom prst="rightArrow">
            <a:avLst/>
          </a:prstGeom>
          <a:ln>
            <a:headEnd/>
            <a:tailEnd/>
          </a:ln>
        </p:spPr>
        <p:style>
          <a:lnRef idx="1">
            <a:schemeClr val="accent3"/>
          </a:lnRef>
          <a:fillRef idx="2">
            <a:schemeClr val="accent3"/>
          </a:fillRef>
          <a:effectRef idx="1">
            <a:schemeClr val="accent3"/>
          </a:effectRef>
          <a:fontRef idx="minor">
            <a:schemeClr val="dk1"/>
          </a:fontRef>
        </p:style>
        <p:txBody>
          <a:bodyPr wrap="none" rtlCol="0" anchor="ctr"/>
          <a:lstStyle/>
          <a:p>
            <a:r>
              <a:rPr lang="en-US" dirty="0"/>
              <a:t>Instance: 2</a:t>
            </a:r>
          </a:p>
          <a:p>
            <a:r>
              <a:rPr lang="en-US" dirty="0"/>
              <a:t>Variable 1 = User2</a:t>
            </a:r>
            <a:endParaRPr lang="en-US" dirty="0"/>
          </a:p>
        </p:txBody>
      </p:sp>
      <p:sp>
        <p:nvSpPr>
          <p:cNvPr id="15" name="Document"/>
          <p:cNvSpPr>
            <a:spLocks noEditPoints="1" noChangeArrowheads="1"/>
          </p:cNvSpPr>
          <p:nvPr/>
        </p:nvSpPr>
        <p:spPr bwMode="auto">
          <a:xfrm>
            <a:off x="737323" y="2582771"/>
            <a:ext cx="2161736" cy="1105193"/>
          </a:xfrm>
          <a:custGeom>
            <a:avLst/>
            <a:gdLst>
              <a:gd name="T0" fmla="*/ 10757 w 21600"/>
              <a:gd name="T1" fmla="*/ 21632 h 21600"/>
              <a:gd name="T2" fmla="*/ 85 w 21600"/>
              <a:gd name="T3" fmla="*/ 10849 h 21600"/>
              <a:gd name="T4" fmla="*/ 10757 w 21600"/>
              <a:gd name="T5" fmla="*/ 81 h 21600"/>
              <a:gd name="T6" fmla="*/ 21706 w 21600"/>
              <a:gd name="T7" fmla="*/ 10652 h 21600"/>
              <a:gd name="T8" fmla="*/ 10757 w 21600"/>
              <a:gd name="T9" fmla="*/ 21632 h 21600"/>
              <a:gd name="T10" fmla="*/ 0 w 21600"/>
              <a:gd name="T11" fmla="*/ 0 h 21600"/>
              <a:gd name="T12" fmla="*/ 21600 w 21600"/>
              <a:gd name="T13" fmla="*/ 0 h 21600"/>
              <a:gd name="T14" fmla="*/ 21600 w 21600"/>
              <a:gd name="T15" fmla="*/ 21600 h 21600"/>
              <a:gd name="T16" fmla="*/ 977 w 21600"/>
              <a:gd name="T17" fmla="*/ 818 h 21600"/>
              <a:gd name="T18" fmla="*/ 20622 w 21600"/>
              <a:gd name="T19" fmla="*/ 16429 h 21600"/>
            </a:gdLst>
            <a:ahLst/>
            <a:cxnLst>
              <a:cxn ang="0">
                <a:pos x="T0" y="T1"/>
              </a:cxn>
              <a:cxn ang="0">
                <a:pos x="T2" y="T3"/>
              </a:cxn>
              <a:cxn ang="0">
                <a:pos x="T4" y="T5"/>
              </a:cxn>
              <a:cxn ang="0">
                <a:pos x="T6" y="T7"/>
              </a:cxn>
              <a:cxn ang="0">
                <a:pos x="T8" y="T9"/>
              </a:cxn>
              <a:cxn ang="0">
                <a:pos x="T10" y="T11"/>
              </a:cxn>
              <a:cxn ang="0">
                <a:pos x="T12" y="T13"/>
              </a:cxn>
              <a:cxn ang="0">
                <a:pos x="T14" y="T15"/>
              </a:cxn>
            </a:cxnLst>
            <a:rect l="T16" t="T17" r="T18" b="T19"/>
            <a:pathLst>
              <a:path w="21600" h="21600">
                <a:moveTo>
                  <a:pt x="10757" y="21632"/>
                </a:moveTo>
                <a:lnTo>
                  <a:pt x="5187" y="21632"/>
                </a:lnTo>
                <a:lnTo>
                  <a:pt x="85" y="17509"/>
                </a:lnTo>
                <a:lnTo>
                  <a:pt x="85" y="10849"/>
                </a:lnTo>
                <a:lnTo>
                  <a:pt x="85" y="81"/>
                </a:lnTo>
                <a:lnTo>
                  <a:pt x="10757" y="81"/>
                </a:lnTo>
                <a:lnTo>
                  <a:pt x="21706" y="81"/>
                </a:lnTo>
                <a:lnTo>
                  <a:pt x="21706" y="10652"/>
                </a:lnTo>
                <a:lnTo>
                  <a:pt x="21706" y="21632"/>
                </a:lnTo>
                <a:lnTo>
                  <a:pt x="10757" y="21632"/>
                </a:lnTo>
                <a:close/>
              </a:path>
              <a:path w="21600" h="21600">
                <a:moveTo>
                  <a:pt x="85" y="17509"/>
                </a:moveTo>
                <a:lnTo>
                  <a:pt x="5187" y="17509"/>
                </a:lnTo>
                <a:lnTo>
                  <a:pt x="5187" y="21632"/>
                </a:lnTo>
                <a:lnTo>
                  <a:pt x="85" y="17509"/>
                </a:lnTo>
                <a:close/>
              </a:path>
            </a:pathLst>
          </a:custGeom>
          <a:ln>
            <a:headEnd/>
            <a:tailEnd/>
          </a:ln>
        </p:spPr>
        <p:style>
          <a:lnRef idx="1">
            <a:schemeClr val="accent3"/>
          </a:lnRef>
          <a:fillRef idx="2">
            <a:schemeClr val="accent3"/>
          </a:fillRef>
          <a:effectRef idx="1">
            <a:schemeClr val="accent3"/>
          </a:effectRef>
          <a:fontRef idx="minor">
            <a:schemeClr val="dk1"/>
          </a:fontRef>
        </p:style>
        <p:txBody>
          <a:bodyPr vert="horz" wrap="square" lIns="91440" tIns="45720" rIns="91440" bIns="45720" numCol="1" anchor="t" anchorCtr="0" compatLnSpc="1">
            <a:prstTxWarp prst="textNoShape">
              <a:avLst/>
            </a:prstTxWarp>
          </a:bodyPr>
          <a:lstStyle/>
          <a:p>
            <a:r>
              <a:rPr lang="en-US" dirty="0" smtClean="0"/>
              <a:t>Rule 2</a:t>
            </a:r>
          </a:p>
          <a:p>
            <a:r>
              <a:rPr lang="en-US" dirty="0" smtClean="0"/>
              <a:t>  Definition 1</a:t>
            </a:r>
          </a:p>
          <a:p>
            <a:r>
              <a:rPr lang="en-US" dirty="0" smtClean="0"/>
              <a:t>  Export: User2</a:t>
            </a:r>
            <a:endParaRPr lang="en-US" dirty="0"/>
          </a:p>
        </p:txBody>
      </p:sp>
    </p:spTree>
    <p:extLst>
      <p:ext uri="{BB962C8B-B14F-4D97-AF65-F5344CB8AC3E}">
        <p14:creationId xmlns:p14="http://schemas.microsoft.com/office/powerpoint/2010/main" val="280514841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Definition</a:t>
            </a:r>
            <a:endParaRPr lang="en-US" dirty="0"/>
          </a:p>
        </p:txBody>
      </p:sp>
      <p:sp>
        <p:nvSpPr>
          <p:cNvPr id="3" name="Slide Number Placeholder 2"/>
          <p:cNvSpPr>
            <a:spLocks noGrp="1"/>
          </p:cNvSpPr>
          <p:nvPr>
            <p:ph type="sldNum" sz="quarter" idx="10"/>
          </p:nvPr>
        </p:nvSpPr>
        <p:spPr/>
        <p:txBody>
          <a:bodyPr/>
          <a:lstStyle/>
          <a:p>
            <a:pPr>
              <a:defRPr/>
            </a:pPr>
            <a:fld id="{FA05C61B-3F68-430E-8AB1-7B160BB9D61B}" type="slidenum">
              <a:rPr lang="en-US" smtClean="0"/>
              <a:pPr>
                <a:defRPr/>
              </a:pPr>
              <a:t>4</a:t>
            </a:fld>
            <a:endParaRPr lang="en-US"/>
          </a:p>
        </p:txBody>
      </p:sp>
      <p:sp>
        <p:nvSpPr>
          <p:cNvPr id="7" name="Rectangle 6"/>
          <p:cNvSpPr/>
          <p:nvPr/>
        </p:nvSpPr>
        <p:spPr>
          <a:xfrm>
            <a:off x="84407" y="545811"/>
            <a:ext cx="9052560" cy="5816977"/>
          </a:xfrm>
          <a:prstGeom prst="rect">
            <a:avLst/>
          </a:prstGeom>
        </p:spPr>
        <p:txBody>
          <a:bodyPr wrap="square">
            <a:spAutoFit/>
          </a:bodyPr>
          <a:lstStyle/>
          <a:p>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oval_definitions</a:t>
            </a:r>
            <a:r>
              <a:rPr lang="en-US" sz="1200" dirty="0">
                <a:solidFill>
                  <a:srgbClr val="F5844C"/>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&lt;definitions&gt;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&lt;definition</a:t>
            </a:r>
            <a:r>
              <a:rPr lang="en-US" sz="1200" dirty="0">
                <a:solidFill>
                  <a:srgbClr val="F5844C"/>
                </a:solidFill>
                <a:latin typeface="Consolas" pitchFamily="49" charset="0"/>
                <a:cs typeface="Consolas" pitchFamily="49" charset="0"/>
              </a:rPr>
              <a:t> </a:t>
            </a:r>
            <a:r>
              <a:rPr lang="en-US" sz="1200" dirty="0" smtClean="0">
                <a:solidFill>
                  <a:srgbClr val="F5844C"/>
                </a:solidFill>
                <a:latin typeface="Consolas" pitchFamily="49" charset="0"/>
                <a:cs typeface="Consolas" pitchFamily="49" charset="0"/>
              </a:rPr>
              <a:t>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"oval:example:def:1"</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a:t>
            </a:r>
            <a:r>
              <a:rPr lang="en-US" sz="1200" dirty="0" smtClean="0">
                <a:solidFill>
                  <a:srgbClr val="993300"/>
                </a:solidFill>
                <a:latin typeface="Consolas" pitchFamily="49" charset="0"/>
                <a:cs typeface="Consolas" pitchFamily="49" charset="0"/>
              </a:rPr>
              <a:t>1" ...</a:t>
            </a:r>
            <a:r>
              <a:rPr lang="en-US" sz="1200" dirty="0" smtClean="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&lt;criteria&gt;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&lt;criterion</a:t>
            </a:r>
            <a:r>
              <a:rPr lang="en-US" sz="1200" dirty="0">
                <a:solidFill>
                  <a:srgbClr val="F5844C"/>
                </a:solidFill>
                <a:latin typeface="Consolas" pitchFamily="49" charset="0"/>
                <a:cs typeface="Consolas" pitchFamily="49" charset="0"/>
              </a:rPr>
              <a:t> comment</a:t>
            </a:r>
            <a:r>
              <a:rPr lang="en-US" sz="1200" dirty="0" smtClean="0">
                <a:solidFill>
                  <a:srgbClr val="FF8040"/>
                </a:solidFill>
                <a:latin typeface="Consolas" pitchFamily="49" charset="0"/>
                <a:cs typeface="Consolas" pitchFamily="49" charset="0"/>
              </a:rPr>
              <a:t>=</a:t>
            </a:r>
            <a:r>
              <a:rPr lang="en-US" sz="1200" dirty="0" smtClean="0">
                <a:solidFill>
                  <a:srgbClr val="993300"/>
                </a:solidFill>
                <a:latin typeface="Consolas" pitchFamily="49" charset="0"/>
                <a:cs typeface="Consolas" pitchFamily="49" charset="0"/>
              </a:rPr>
              <a:t>"VARIABLE </a:t>
            </a:r>
            <a:r>
              <a:rPr lang="en-US" sz="1200" dirty="0">
                <a:solidFill>
                  <a:srgbClr val="993300"/>
                </a:solidFill>
                <a:latin typeface="Consolas" pitchFamily="49" charset="0"/>
                <a:cs typeface="Consolas" pitchFamily="49" charset="0"/>
              </a:rPr>
              <a:t>is in the Administrators Group"</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test_ref</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"oval:example:tst:1"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&lt;/criteria&gt;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&lt;/definition&gt;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&lt;/definitions&gt;</a:t>
            </a:r>
            <a:r>
              <a:rPr lang="en-US" sz="1200" dirty="0" smtClean="0">
                <a:solidFill>
                  <a:srgbClr val="000000"/>
                </a:solidFill>
                <a:latin typeface="Consolas" pitchFamily="49" charset="0"/>
                <a:cs typeface="Consolas" pitchFamily="49" charset="0"/>
              </a:rPr>
              <a:t/>
            </a:r>
            <a:br>
              <a:rPr lang="en-US" sz="1200" dirty="0" smtClean="0">
                <a:solidFill>
                  <a:srgbClr val="000000"/>
                </a:solidFill>
                <a:latin typeface="Consolas" pitchFamily="49" charset="0"/>
                <a:cs typeface="Consolas" pitchFamily="49" charset="0"/>
              </a:rPr>
            </a:br>
            <a:r>
              <a:rPr lang="en-US" sz="1200" dirty="0" smtClean="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&lt;tests&gt;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user_test</a:t>
            </a:r>
            <a:r>
              <a:rPr lang="en-US" sz="1200" dirty="0">
                <a:solidFill>
                  <a:srgbClr val="F5844C"/>
                </a:solidFill>
                <a:latin typeface="Consolas" pitchFamily="49" charset="0"/>
                <a:cs typeface="Consolas" pitchFamily="49" charset="0"/>
              </a:rPr>
              <a:t> </a:t>
            </a:r>
            <a:r>
              <a:rPr lang="en-US" sz="1200" dirty="0" smtClean="0">
                <a:solidFill>
                  <a:srgbClr val="F5844C"/>
                </a:solidFill>
                <a:latin typeface="Consolas" pitchFamily="49" charset="0"/>
                <a:cs typeface="Consolas" pitchFamily="49" charset="0"/>
              </a:rPr>
              <a:t>comment</a:t>
            </a:r>
            <a:r>
              <a:rPr lang="en-US" sz="1200" dirty="0" smtClean="0">
                <a:solidFill>
                  <a:srgbClr val="FF8040"/>
                </a:solidFill>
                <a:latin typeface="Consolas" pitchFamily="49" charset="0"/>
                <a:cs typeface="Consolas" pitchFamily="49" charset="0"/>
              </a:rPr>
              <a:t>=</a:t>
            </a:r>
            <a:r>
              <a:rPr lang="en-US" sz="1200" dirty="0" smtClean="0">
                <a:solidFill>
                  <a:srgbClr val="993300"/>
                </a:solidFill>
                <a:latin typeface="Consolas" pitchFamily="49" charset="0"/>
                <a:cs typeface="Consolas" pitchFamily="49" charset="0"/>
              </a:rPr>
              <a:t>"VARIABLE </a:t>
            </a:r>
            <a:r>
              <a:rPr lang="en-US" sz="1200" dirty="0">
                <a:solidFill>
                  <a:srgbClr val="993300"/>
                </a:solidFill>
                <a:latin typeface="Consolas" pitchFamily="49" charset="0"/>
                <a:cs typeface="Consolas" pitchFamily="49" charset="0"/>
              </a:rPr>
              <a:t>is in the Administrators Group"</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"oval:example:tst:1"</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&lt;object</a:t>
            </a:r>
            <a:r>
              <a:rPr lang="en-US" sz="1200" dirty="0">
                <a:solidFill>
                  <a:srgbClr val="F5844C"/>
                </a:solidFill>
                <a:latin typeface="Consolas" pitchFamily="49" charset="0"/>
                <a:cs typeface="Consolas" pitchFamily="49" charset="0"/>
              </a:rPr>
              <a:t> object_ref</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"oval:example:obj:1"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&lt;state</a:t>
            </a:r>
            <a:r>
              <a:rPr lang="en-US" sz="1200" dirty="0">
                <a:solidFill>
                  <a:srgbClr val="F5844C"/>
                </a:solidFill>
                <a:latin typeface="Consolas" pitchFamily="49" charset="0"/>
                <a:cs typeface="Consolas" pitchFamily="49" charset="0"/>
              </a:rPr>
              <a:t> state_ref</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"oval:example:ste:1"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user_test</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&lt;/tests&gt;</a:t>
            </a:r>
            <a:r>
              <a:rPr lang="en-US" sz="1200" dirty="0" smtClean="0">
                <a:solidFill>
                  <a:srgbClr val="000000"/>
                </a:solidFill>
                <a:latin typeface="Consolas" pitchFamily="49" charset="0"/>
                <a:cs typeface="Consolas" pitchFamily="49" charset="0"/>
              </a:rPr>
              <a:t/>
            </a:r>
            <a:br>
              <a:rPr lang="en-US" sz="1200" dirty="0" smtClean="0">
                <a:solidFill>
                  <a:srgbClr val="000000"/>
                </a:solidFill>
                <a:latin typeface="Consolas" pitchFamily="49" charset="0"/>
                <a:cs typeface="Consolas" pitchFamily="49" charset="0"/>
              </a:rPr>
            </a:br>
            <a:r>
              <a:rPr lang="en-US" sz="1200" dirty="0" smtClean="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&lt;objects&gt;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user_object</a:t>
            </a:r>
            <a:r>
              <a:rPr lang="en-US" sz="1200" dirty="0">
                <a:solidFill>
                  <a:srgbClr val="F5844C"/>
                </a:solidFill>
                <a:latin typeface="Consolas" pitchFamily="49" charset="0"/>
                <a:cs typeface="Consolas" pitchFamily="49" charset="0"/>
              </a:rPr>
              <a:t> comment</a:t>
            </a:r>
            <a:r>
              <a:rPr lang="en-US" sz="1200" dirty="0" smtClean="0">
                <a:solidFill>
                  <a:srgbClr val="FF8040"/>
                </a:solidFill>
                <a:latin typeface="Consolas" pitchFamily="49" charset="0"/>
                <a:cs typeface="Consolas" pitchFamily="49" charset="0"/>
              </a:rPr>
              <a:t>=</a:t>
            </a:r>
            <a:r>
              <a:rPr lang="en-US" sz="1200" dirty="0" smtClean="0">
                <a:solidFill>
                  <a:srgbClr val="993300"/>
                </a:solidFill>
                <a:latin typeface="Consolas" pitchFamily="49" charset="0"/>
                <a:cs typeface="Consolas" pitchFamily="49" charset="0"/>
              </a:rPr>
              <a:t>"</a:t>
            </a:r>
            <a:r>
              <a:rPr lang="en-US" sz="1200" dirty="0" err="1" smtClean="0">
                <a:solidFill>
                  <a:srgbClr val="993300"/>
                </a:solidFill>
                <a:latin typeface="Consolas" pitchFamily="49" charset="0"/>
                <a:cs typeface="Consolas" pitchFamily="49" charset="0"/>
              </a:rPr>
              <a:t>VARIABLE's</a:t>
            </a:r>
            <a:r>
              <a:rPr lang="en-US" sz="1200" dirty="0" smtClean="0">
                <a:solidFill>
                  <a:srgbClr val="993300"/>
                </a:solidFill>
                <a:latin typeface="Consolas" pitchFamily="49" charset="0"/>
                <a:cs typeface="Consolas" pitchFamily="49" charset="0"/>
              </a:rPr>
              <a:t> </a:t>
            </a:r>
            <a:r>
              <a:rPr lang="en-US" sz="1200" dirty="0">
                <a:solidFill>
                  <a:srgbClr val="993300"/>
                </a:solidFill>
                <a:latin typeface="Consolas" pitchFamily="49" charset="0"/>
                <a:cs typeface="Consolas" pitchFamily="49" charset="0"/>
              </a:rPr>
              <a:t>group memberships"</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"oval:example:obj:1"</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&lt;user</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var_check</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"at least one"</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var_ref</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"oval:example:var:1"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user_object</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&lt;/objects&gt;</a:t>
            </a:r>
            <a:r>
              <a:rPr lang="en-US" sz="1200" dirty="0" smtClean="0">
                <a:solidFill>
                  <a:srgbClr val="000000"/>
                </a:solidFill>
                <a:latin typeface="Consolas" pitchFamily="49" charset="0"/>
                <a:cs typeface="Consolas" pitchFamily="49" charset="0"/>
              </a:rPr>
              <a:t/>
            </a:r>
            <a:br>
              <a:rPr lang="en-US" sz="1200" dirty="0" smtClean="0">
                <a:solidFill>
                  <a:srgbClr val="000000"/>
                </a:solidFill>
                <a:latin typeface="Consolas" pitchFamily="49" charset="0"/>
                <a:cs typeface="Consolas" pitchFamily="49" charset="0"/>
              </a:rPr>
            </a:br>
            <a:r>
              <a:rPr lang="en-US" sz="1200" dirty="0" smtClean="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&lt;states&gt;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group_state</a:t>
            </a:r>
            <a:r>
              <a:rPr lang="en-US" sz="1200" dirty="0">
                <a:solidFill>
                  <a:srgbClr val="F5844C"/>
                </a:solidFill>
                <a:latin typeface="Consolas" pitchFamily="49" charset="0"/>
                <a:cs typeface="Consolas" pitchFamily="49" charset="0"/>
              </a:rPr>
              <a:t> comment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"Member of Administrators group"</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"oval:example:ste:1"</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&lt;group</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entity_check</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"at least one"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Administrators</a:t>
            </a:r>
            <a:r>
              <a:rPr lang="en-US" sz="1200" dirty="0">
                <a:solidFill>
                  <a:srgbClr val="000096"/>
                </a:solidFill>
                <a:latin typeface="Consolas" pitchFamily="49" charset="0"/>
                <a:cs typeface="Consolas" pitchFamily="49" charset="0"/>
              </a:rPr>
              <a:t>&lt;/group&gt;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group_state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&lt;/states&gt;</a:t>
            </a:r>
            <a:r>
              <a:rPr lang="en-US" sz="1200" dirty="0" smtClean="0">
                <a:solidFill>
                  <a:srgbClr val="000000"/>
                </a:solidFill>
                <a:latin typeface="Consolas" pitchFamily="49" charset="0"/>
                <a:cs typeface="Consolas" pitchFamily="49" charset="0"/>
              </a:rPr>
              <a:t/>
            </a:r>
            <a:br>
              <a:rPr lang="en-US" sz="1200" dirty="0" smtClean="0">
                <a:solidFill>
                  <a:srgbClr val="000000"/>
                </a:solidFill>
                <a:latin typeface="Consolas" pitchFamily="49" charset="0"/>
                <a:cs typeface="Consolas" pitchFamily="49" charset="0"/>
              </a:rPr>
            </a:br>
            <a:r>
              <a:rPr lang="en-US" sz="1200" dirty="0" smtClean="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&lt;variables&gt;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external_variable</a:t>
            </a:r>
            <a:r>
              <a:rPr lang="en-US" sz="1200" dirty="0">
                <a:solidFill>
                  <a:srgbClr val="F5844C"/>
                </a:solidFill>
                <a:latin typeface="Consolas" pitchFamily="49" charset="0"/>
                <a:cs typeface="Consolas" pitchFamily="49" charset="0"/>
              </a:rPr>
              <a:t> comment</a:t>
            </a:r>
            <a:r>
              <a:rPr lang="en-US" sz="1200" dirty="0" smtClean="0">
                <a:solidFill>
                  <a:srgbClr val="FF8040"/>
                </a:solidFill>
                <a:latin typeface="Consolas" pitchFamily="49" charset="0"/>
                <a:cs typeface="Consolas" pitchFamily="49" charset="0"/>
              </a:rPr>
              <a:t>=</a:t>
            </a:r>
            <a:r>
              <a:rPr lang="en-US" sz="1200" dirty="0" smtClean="0">
                <a:solidFill>
                  <a:srgbClr val="993300"/>
                </a:solidFill>
                <a:latin typeface="Consolas" pitchFamily="49" charset="0"/>
                <a:cs typeface="Consolas" pitchFamily="49" charset="0"/>
              </a:rPr>
              <a:t>"VARIABLE </a:t>
            </a:r>
            <a:r>
              <a:rPr lang="en-US" sz="1200" dirty="0">
                <a:solidFill>
                  <a:srgbClr val="993300"/>
                </a:solidFill>
                <a:latin typeface="Consolas" pitchFamily="49" charset="0"/>
                <a:cs typeface="Consolas" pitchFamily="49" charset="0"/>
              </a:rPr>
              <a:t>username </a:t>
            </a:r>
            <a:r>
              <a:rPr lang="en-US" sz="1200" dirty="0" smtClean="0">
                <a:solidFill>
                  <a:srgbClr val="993300"/>
                </a:solidFill>
                <a:latin typeface="Consolas" pitchFamily="49" charset="0"/>
                <a:cs typeface="Consolas" pitchFamily="49" charset="0"/>
              </a:rPr>
              <a:t>to determine if the user </a:t>
            </a:r>
            <a:r>
              <a:rPr lang="en-US" sz="1200" dirty="0">
                <a:solidFill>
                  <a:srgbClr val="993300"/>
                </a:solidFill>
                <a:latin typeface="Consolas" pitchFamily="49" charset="0"/>
                <a:cs typeface="Consolas" pitchFamily="49" charset="0"/>
              </a:rPr>
              <a:t>is in the admin group"</a:t>
            </a:r>
            <a:r>
              <a:rPr lang="en-US" sz="1200" dirty="0">
                <a:solidFill>
                  <a:srgbClr val="F5844C"/>
                </a:solidFill>
                <a:latin typeface="Consolas" pitchFamily="49" charset="0"/>
                <a:cs typeface="Consolas" pitchFamily="49" charset="0"/>
              </a:rPr>
              <a:t> </a:t>
            </a:r>
            <a:r>
              <a:rPr lang="en-US" sz="1200" dirty="0" smtClean="0">
                <a:solidFill>
                  <a:srgbClr val="F5844C"/>
                </a:solidFill>
                <a:latin typeface="Consolas" pitchFamily="49" charset="0"/>
                <a:cs typeface="Consolas" pitchFamily="49" charset="0"/>
              </a:rPr>
              <a:t>     	datatype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"string"</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"oval:example:var:1"</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&lt;/variables&gt;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oval_definitions</a:t>
            </a:r>
            <a:r>
              <a:rPr lang="en-US" sz="1200" dirty="0">
                <a:solidFill>
                  <a:srgbClr val="000096"/>
                </a:solidFill>
                <a:latin typeface="Consolas" pitchFamily="49" charset="0"/>
                <a:cs typeface="Consolas" pitchFamily="49" charset="0"/>
              </a:rPr>
              <a:t>&gt;</a:t>
            </a:r>
            <a:endParaRPr lang="en-US" sz="1200" dirty="0">
              <a:latin typeface="Consolas" pitchFamily="49" charset="0"/>
              <a:cs typeface="Consolas" pitchFamily="49" charset="0"/>
            </a:endParaRPr>
          </a:p>
        </p:txBody>
      </p:sp>
      <p:sp>
        <p:nvSpPr>
          <p:cNvPr id="8" name="Rounded Rectangle 7"/>
          <p:cNvSpPr/>
          <p:nvPr/>
        </p:nvSpPr>
        <p:spPr>
          <a:xfrm>
            <a:off x="639395" y="3856579"/>
            <a:ext cx="5297171" cy="244153"/>
          </a:xfrm>
          <a:prstGeom prst="roundRect">
            <a:avLst/>
          </a:prstGeom>
          <a:solidFill>
            <a:srgbClr val="FF000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Tree>
    <p:extLst>
      <p:ext uri="{BB962C8B-B14F-4D97-AF65-F5344CB8AC3E}">
        <p14:creationId xmlns:p14="http://schemas.microsoft.com/office/powerpoint/2010/main" val="213646125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Two </a:t>
            </a:r>
            <a:r>
              <a:rPr lang="en-US" dirty="0" smtClean="0"/>
              <a:t>Instances </a:t>
            </a:r>
            <a:r>
              <a:rPr lang="en-US" dirty="0" smtClean="0"/>
              <a:t>Of Variable Values</a:t>
            </a:r>
            <a:endParaRPr lang="en-US" dirty="0"/>
          </a:p>
        </p:txBody>
      </p:sp>
      <p:sp>
        <p:nvSpPr>
          <p:cNvPr id="3" name="Slide Number Placeholder 2"/>
          <p:cNvSpPr>
            <a:spLocks noGrp="1"/>
          </p:cNvSpPr>
          <p:nvPr>
            <p:ph type="sldNum" sz="quarter" idx="10"/>
          </p:nvPr>
        </p:nvSpPr>
        <p:spPr/>
        <p:txBody>
          <a:bodyPr/>
          <a:lstStyle/>
          <a:p>
            <a:pPr>
              <a:defRPr/>
            </a:pPr>
            <a:fld id="{FA05C61B-3F68-430E-8AB1-7B160BB9D61B}" type="slidenum">
              <a:rPr lang="en-US" smtClean="0"/>
              <a:pPr>
                <a:defRPr/>
              </a:pPr>
              <a:t>5</a:t>
            </a:fld>
            <a:endParaRPr lang="en-US"/>
          </a:p>
        </p:txBody>
      </p:sp>
      <p:sp>
        <p:nvSpPr>
          <p:cNvPr id="6" name="Rectangle 5"/>
          <p:cNvSpPr/>
          <p:nvPr/>
        </p:nvSpPr>
        <p:spPr>
          <a:xfrm>
            <a:off x="203981" y="4599879"/>
            <a:ext cx="8532056" cy="1569660"/>
          </a:xfrm>
          <a:prstGeom prst="rect">
            <a:avLst/>
          </a:prstGeom>
        </p:spPr>
        <p:txBody>
          <a:bodyPr wrap="square">
            <a:spAutoFit/>
          </a:bodyPr>
          <a:lstStyle/>
          <a:p>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oval_variables</a:t>
            </a:r>
            <a:r>
              <a:rPr lang="en-US" sz="1200" dirty="0">
                <a:solidFill>
                  <a:srgbClr val="F5844C"/>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&lt;variables&gt;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&lt;variable</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"oval:example:var:1"</a:t>
            </a:r>
            <a:r>
              <a:rPr lang="en-US" sz="1200" dirty="0">
                <a:solidFill>
                  <a:srgbClr val="F5844C"/>
                </a:solidFill>
                <a:latin typeface="Consolas" pitchFamily="49" charset="0"/>
                <a:cs typeface="Consolas" pitchFamily="49" charset="0"/>
              </a:rPr>
              <a:t> datatype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"string"</a:t>
            </a:r>
            <a:r>
              <a:rPr lang="en-US" sz="1200" dirty="0">
                <a:solidFill>
                  <a:srgbClr val="F5844C"/>
                </a:solidFill>
                <a:latin typeface="Consolas" pitchFamily="49" charset="0"/>
                <a:cs typeface="Consolas" pitchFamily="49" charset="0"/>
              </a:rPr>
              <a:t> comment</a:t>
            </a:r>
            <a:r>
              <a:rPr lang="en-US" sz="1200" dirty="0" smtClean="0">
                <a:solidFill>
                  <a:srgbClr val="FF8040"/>
                </a:solidFill>
                <a:latin typeface="Consolas" pitchFamily="49" charset="0"/>
                <a:cs typeface="Consolas" pitchFamily="49" charset="0"/>
              </a:rPr>
              <a:t>=</a:t>
            </a:r>
            <a:r>
              <a:rPr lang="en-US" sz="1200" dirty="0" smtClean="0">
                <a:solidFill>
                  <a:srgbClr val="993300"/>
                </a:solidFill>
                <a:latin typeface="Consolas" pitchFamily="49" charset="0"/>
                <a:cs typeface="Consolas" pitchFamily="49" charset="0"/>
              </a:rPr>
              <a:t>“A VARIABLE username"</a:t>
            </a:r>
            <a:r>
              <a:rPr lang="en-US" sz="1200" dirty="0" smtClean="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smtClean="0">
                <a:solidFill>
                  <a:srgbClr val="000096"/>
                </a:solidFill>
                <a:latin typeface="Consolas" pitchFamily="49" charset="0"/>
                <a:cs typeface="Consolas" pitchFamily="49" charset="0"/>
              </a:rPr>
              <a:t>value&gt;</a:t>
            </a:r>
            <a:r>
              <a:rPr lang="en-US" sz="1200" dirty="0" smtClean="0">
                <a:solidFill>
                  <a:srgbClr val="000000"/>
                </a:solidFill>
                <a:latin typeface="Consolas" pitchFamily="49" charset="0"/>
                <a:cs typeface="Consolas" pitchFamily="49" charset="0"/>
              </a:rPr>
              <a:t>My-PC\User2</a:t>
            </a:r>
            <a:r>
              <a:rPr lang="en-US" sz="1200" dirty="0" smtClean="0">
                <a:solidFill>
                  <a:srgbClr val="000096"/>
                </a:solidFill>
                <a:latin typeface="Consolas" pitchFamily="49" charset="0"/>
                <a:cs typeface="Consolas" pitchFamily="49" charset="0"/>
              </a:rPr>
              <a:t>&lt;/</a:t>
            </a:r>
            <a:r>
              <a:rPr lang="en-US" sz="1200" dirty="0">
                <a:solidFill>
                  <a:srgbClr val="000096"/>
                </a:solidFill>
                <a:latin typeface="Consolas" pitchFamily="49" charset="0"/>
                <a:cs typeface="Consolas" pitchFamily="49" charset="0"/>
              </a:rPr>
              <a:t>value&gt;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&lt;/variable&gt;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&lt;/variables&gt;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oval_variables</a:t>
            </a:r>
            <a:r>
              <a:rPr lang="en-US" sz="1200" dirty="0">
                <a:solidFill>
                  <a:srgbClr val="000096"/>
                </a:solidFill>
                <a:latin typeface="Consolas" pitchFamily="49" charset="0"/>
                <a:cs typeface="Consolas" pitchFamily="49" charset="0"/>
              </a:rPr>
              <a:t>&gt;</a:t>
            </a:r>
            <a:endParaRPr lang="en-US" sz="1200" dirty="0">
              <a:latin typeface="Consolas" pitchFamily="49" charset="0"/>
              <a:cs typeface="Consolas" pitchFamily="49" charset="0"/>
            </a:endParaRPr>
          </a:p>
        </p:txBody>
      </p:sp>
      <p:sp>
        <p:nvSpPr>
          <p:cNvPr id="7" name="Rectangle 6"/>
          <p:cNvSpPr/>
          <p:nvPr/>
        </p:nvSpPr>
        <p:spPr>
          <a:xfrm>
            <a:off x="203981" y="2032516"/>
            <a:ext cx="8532056" cy="1569660"/>
          </a:xfrm>
          <a:prstGeom prst="rect">
            <a:avLst/>
          </a:prstGeom>
        </p:spPr>
        <p:txBody>
          <a:bodyPr wrap="square">
            <a:spAutoFit/>
          </a:bodyPr>
          <a:lstStyle/>
          <a:p>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oval_variables</a:t>
            </a:r>
            <a:r>
              <a:rPr lang="en-US" sz="1200" dirty="0">
                <a:solidFill>
                  <a:srgbClr val="F5844C"/>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&lt;variables&gt;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&lt;variable</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"oval:example:var:1"</a:t>
            </a:r>
            <a:r>
              <a:rPr lang="en-US" sz="1200" dirty="0">
                <a:solidFill>
                  <a:srgbClr val="F5844C"/>
                </a:solidFill>
                <a:latin typeface="Consolas" pitchFamily="49" charset="0"/>
                <a:cs typeface="Consolas" pitchFamily="49" charset="0"/>
              </a:rPr>
              <a:t> datatype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"string"</a:t>
            </a:r>
            <a:r>
              <a:rPr lang="en-US" sz="1200" dirty="0">
                <a:solidFill>
                  <a:srgbClr val="F5844C"/>
                </a:solidFill>
                <a:latin typeface="Consolas" pitchFamily="49" charset="0"/>
                <a:cs typeface="Consolas" pitchFamily="49" charset="0"/>
              </a:rPr>
              <a:t> comment</a:t>
            </a:r>
            <a:r>
              <a:rPr lang="en-US" sz="1200" dirty="0" smtClean="0">
                <a:solidFill>
                  <a:srgbClr val="FF8040"/>
                </a:solidFill>
                <a:latin typeface="Consolas" pitchFamily="49" charset="0"/>
                <a:cs typeface="Consolas" pitchFamily="49" charset="0"/>
              </a:rPr>
              <a:t>=</a:t>
            </a:r>
            <a:r>
              <a:rPr lang="en-US" sz="1200" dirty="0" smtClean="0">
                <a:solidFill>
                  <a:srgbClr val="993300"/>
                </a:solidFill>
                <a:latin typeface="Consolas" pitchFamily="49" charset="0"/>
                <a:cs typeface="Consolas" pitchFamily="49" charset="0"/>
              </a:rPr>
              <a:t>“A VARIABLE username"</a:t>
            </a:r>
            <a:r>
              <a:rPr lang="en-US" sz="1200" dirty="0" smtClean="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smtClean="0">
                <a:solidFill>
                  <a:srgbClr val="000096"/>
                </a:solidFill>
                <a:latin typeface="Consolas" pitchFamily="49" charset="0"/>
                <a:cs typeface="Consolas" pitchFamily="49" charset="0"/>
              </a:rPr>
              <a:t>value&gt;</a:t>
            </a:r>
            <a:r>
              <a:rPr lang="en-US" sz="1200" dirty="0" smtClean="0">
                <a:solidFill>
                  <a:srgbClr val="000000"/>
                </a:solidFill>
                <a:latin typeface="Consolas" pitchFamily="49" charset="0"/>
                <a:cs typeface="Consolas" pitchFamily="49" charset="0"/>
              </a:rPr>
              <a:t>My-PC\User1</a:t>
            </a:r>
            <a:r>
              <a:rPr lang="en-US" sz="1200" dirty="0" smtClean="0">
                <a:solidFill>
                  <a:srgbClr val="000096"/>
                </a:solidFill>
                <a:latin typeface="Consolas" pitchFamily="49" charset="0"/>
                <a:cs typeface="Consolas" pitchFamily="49" charset="0"/>
              </a:rPr>
              <a:t>&lt;/</a:t>
            </a:r>
            <a:r>
              <a:rPr lang="en-US" sz="1200" dirty="0">
                <a:solidFill>
                  <a:srgbClr val="000096"/>
                </a:solidFill>
                <a:latin typeface="Consolas" pitchFamily="49" charset="0"/>
                <a:cs typeface="Consolas" pitchFamily="49" charset="0"/>
              </a:rPr>
              <a:t>value&gt;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&lt;/variable&gt;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&lt;/variables&gt;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oval_variables</a:t>
            </a:r>
            <a:r>
              <a:rPr lang="en-US" sz="1200" dirty="0">
                <a:solidFill>
                  <a:srgbClr val="000096"/>
                </a:solidFill>
                <a:latin typeface="Consolas" pitchFamily="49" charset="0"/>
                <a:cs typeface="Consolas" pitchFamily="49" charset="0"/>
              </a:rPr>
              <a:t>&gt;</a:t>
            </a:r>
            <a:endParaRPr lang="en-US" sz="1200" dirty="0">
              <a:latin typeface="Consolas" pitchFamily="49" charset="0"/>
              <a:cs typeface="Consolas" pitchFamily="49" charset="0"/>
            </a:endParaRPr>
          </a:p>
        </p:txBody>
      </p:sp>
      <p:sp>
        <p:nvSpPr>
          <p:cNvPr id="8" name="Rounded Rectangle 7"/>
          <p:cNvSpPr/>
          <p:nvPr/>
        </p:nvSpPr>
        <p:spPr bwMode="auto">
          <a:xfrm>
            <a:off x="246176" y="1547449"/>
            <a:ext cx="8342149" cy="471268"/>
          </a:xfrm>
          <a:prstGeom prst="roundRect">
            <a:avLst/>
          </a:prstGeom>
          <a:ln>
            <a:headEnd/>
            <a:tailEnd/>
          </a:ln>
        </p:spPr>
        <p:style>
          <a:lnRef idx="1">
            <a:schemeClr val="accent2"/>
          </a:lnRef>
          <a:fillRef idx="2">
            <a:schemeClr val="accent2"/>
          </a:fillRef>
          <a:effectRef idx="1">
            <a:schemeClr val="accent2"/>
          </a:effectRef>
          <a:fontRef idx="minor">
            <a:schemeClr val="dk1"/>
          </a:fontRef>
        </p:style>
        <p:txBody>
          <a:bodyPr wrap="none" rtlCol="0" anchor="ctr"/>
          <a:lstStyle/>
          <a:p>
            <a:pPr algn="ctr" eaLnBrk="0" hangingPunct="0">
              <a:buClr>
                <a:srgbClr val="FDAA03"/>
              </a:buClr>
            </a:pPr>
            <a:r>
              <a:rPr lang="en-US" dirty="0" smtClean="0"/>
              <a:t>Instance 1</a:t>
            </a:r>
            <a:r>
              <a:rPr lang="en-US" dirty="0" smtClean="0"/>
              <a:t>: Assign </a:t>
            </a:r>
            <a:r>
              <a:rPr lang="en-US" dirty="0" smtClean="0">
                <a:solidFill>
                  <a:srgbClr val="000000"/>
                </a:solidFill>
              </a:rPr>
              <a:t>My-PC\User1 to oval:example:var:1</a:t>
            </a:r>
            <a:endParaRPr lang="en-US" dirty="0"/>
          </a:p>
        </p:txBody>
      </p:sp>
      <p:sp>
        <p:nvSpPr>
          <p:cNvPr id="9" name="Rounded Rectangle 8"/>
          <p:cNvSpPr/>
          <p:nvPr/>
        </p:nvSpPr>
        <p:spPr bwMode="auto">
          <a:xfrm>
            <a:off x="298934" y="4150353"/>
            <a:ext cx="8342149" cy="428425"/>
          </a:xfrm>
          <a:prstGeom prst="roundRect">
            <a:avLst/>
          </a:prstGeom>
          <a:ln>
            <a:headEnd/>
            <a:tailEnd/>
          </a:ln>
        </p:spPr>
        <p:style>
          <a:lnRef idx="1">
            <a:schemeClr val="accent3"/>
          </a:lnRef>
          <a:fillRef idx="2">
            <a:schemeClr val="accent3"/>
          </a:fillRef>
          <a:effectRef idx="1">
            <a:schemeClr val="accent3"/>
          </a:effectRef>
          <a:fontRef idx="minor">
            <a:schemeClr val="dk1"/>
          </a:fontRef>
        </p:style>
        <p:txBody>
          <a:bodyPr wrap="none" rtlCol="0" anchor="ctr"/>
          <a:lstStyle/>
          <a:p>
            <a:pPr algn="ctr" eaLnBrk="0" hangingPunct="0">
              <a:buClr>
                <a:srgbClr val="FDAA03"/>
              </a:buClr>
            </a:pPr>
            <a:r>
              <a:rPr lang="en-US" dirty="0" smtClean="0"/>
              <a:t>Instance 2</a:t>
            </a:r>
            <a:r>
              <a:rPr lang="en-US" dirty="0" smtClean="0"/>
              <a:t>: Assign </a:t>
            </a:r>
            <a:r>
              <a:rPr lang="en-US" dirty="0" smtClean="0">
                <a:solidFill>
                  <a:srgbClr val="000000"/>
                </a:solidFill>
              </a:rPr>
              <a:t>My-PC\User2 to oval:example:var:1</a:t>
            </a:r>
            <a:endParaRPr lang="en-US" dirty="0"/>
          </a:p>
        </p:txBody>
      </p:sp>
    </p:spTree>
    <p:extLst>
      <p:ext uri="{BB962C8B-B14F-4D97-AF65-F5344CB8AC3E}">
        <p14:creationId xmlns:p14="http://schemas.microsoft.com/office/powerpoint/2010/main" val="400194967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OVAL </a:t>
            </a:r>
            <a:r>
              <a:rPr lang="en-US" dirty="0" smtClean="0"/>
              <a:t>System </a:t>
            </a:r>
            <a:r>
              <a:rPr lang="en-US" dirty="0" smtClean="0"/>
              <a:t>Characteristics</a:t>
            </a:r>
            <a:endParaRPr lang="en-US" dirty="0"/>
          </a:p>
        </p:txBody>
      </p:sp>
      <p:sp>
        <p:nvSpPr>
          <p:cNvPr id="3" name="Slide Number Placeholder 2"/>
          <p:cNvSpPr>
            <a:spLocks noGrp="1"/>
          </p:cNvSpPr>
          <p:nvPr>
            <p:ph type="sldNum" sz="quarter" idx="10"/>
          </p:nvPr>
        </p:nvSpPr>
        <p:spPr/>
        <p:txBody>
          <a:bodyPr/>
          <a:lstStyle/>
          <a:p>
            <a:pPr>
              <a:defRPr/>
            </a:pPr>
            <a:fld id="{FA05C61B-3F68-430E-8AB1-7B160BB9D61B}" type="slidenum">
              <a:rPr lang="en-US" smtClean="0"/>
              <a:pPr>
                <a:defRPr/>
              </a:pPr>
              <a:t>6</a:t>
            </a:fld>
            <a:endParaRPr lang="en-US"/>
          </a:p>
        </p:txBody>
      </p:sp>
      <p:sp>
        <p:nvSpPr>
          <p:cNvPr id="6" name="Rectangle 5"/>
          <p:cNvSpPr/>
          <p:nvPr/>
        </p:nvSpPr>
        <p:spPr>
          <a:xfrm>
            <a:off x="98474" y="1098402"/>
            <a:ext cx="8932984" cy="4708981"/>
          </a:xfrm>
          <a:prstGeom prst="rect">
            <a:avLst/>
          </a:prstGeom>
        </p:spPr>
        <p:txBody>
          <a:bodyPr wrap="square">
            <a:spAutoFit/>
          </a:bodyPr>
          <a:lstStyle/>
          <a:p>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oval_system_characteristics</a:t>
            </a:r>
            <a:r>
              <a:rPr lang="en-US" sz="1200" dirty="0">
                <a:solidFill>
                  <a:srgbClr val="F5844C"/>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collected_objects</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&lt;object</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"oval:example:obj:1"</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variable_instance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a:t>
            </a:r>
            <a:r>
              <a:rPr lang="en-US" sz="1200" dirty="0" smtClean="0">
                <a:solidFill>
                  <a:srgbClr val="F5844C"/>
                </a:solidFill>
                <a:latin typeface="Consolas" pitchFamily="49" charset="0"/>
                <a:cs typeface="Consolas" pitchFamily="49" charset="0"/>
              </a:rPr>
              <a:t/>
            </a:r>
            <a:br>
              <a:rPr lang="en-US" sz="1200" dirty="0" smtClean="0">
                <a:solidFill>
                  <a:srgbClr val="F5844C"/>
                </a:solidFill>
                <a:latin typeface="Consolas" pitchFamily="49" charset="0"/>
                <a:cs typeface="Consolas" pitchFamily="49" charset="0"/>
              </a:rPr>
            </a:br>
            <a:r>
              <a:rPr lang="en-US" sz="1200" dirty="0" smtClean="0">
                <a:solidFill>
                  <a:srgbClr val="F5844C"/>
                </a:solidFill>
                <a:latin typeface="Consolas" pitchFamily="49" charset="0"/>
                <a:cs typeface="Consolas" pitchFamily="49" charset="0"/>
              </a:rPr>
              <a:t>	comment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"User </a:t>
            </a:r>
            <a:r>
              <a:rPr lang="en-US" sz="1200" dirty="0" err="1" smtClean="0">
                <a:solidFill>
                  <a:srgbClr val="993300"/>
                </a:solidFill>
                <a:latin typeface="Consolas" pitchFamily="49" charset="0"/>
                <a:cs typeface="Consolas" pitchFamily="49" charset="0"/>
              </a:rPr>
              <a:t>VARIABLE's</a:t>
            </a:r>
            <a:r>
              <a:rPr lang="en-US" sz="1200" dirty="0" smtClean="0">
                <a:solidFill>
                  <a:srgbClr val="993300"/>
                </a:solidFill>
                <a:latin typeface="Consolas" pitchFamily="49" charset="0"/>
                <a:cs typeface="Consolas" pitchFamily="49" charset="0"/>
              </a:rPr>
              <a:t> </a:t>
            </a:r>
            <a:r>
              <a:rPr lang="en-US" sz="1200" dirty="0">
                <a:solidFill>
                  <a:srgbClr val="993300"/>
                </a:solidFill>
                <a:latin typeface="Consolas" pitchFamily="49" charset="0"/>
                <a:cs typeface="Consolas" pitchFamily="49" charset="0"/>
              </a:rPr>
              <a:t>group memberships"</a:t>
            </a:r>
            <a:r>
              <a:rPr lang="en-US" sz="1200" dirty="0">
                <a:solidFill>
                  <a:srgbClr val="F5844C"/>
                </a:solidFill>
                <a:latin typeface="Consolas" pitchFamily="49" charset="0"/>
                <a:cs typeface="Consolas" pitchFamily="49" charset="0"/>
              </a:rPr>
              <a:t> flag</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"complete"</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smtClean="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variable_value</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"oval:example:var:1"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My-PC\User1</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variable_value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&lt;reference</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item_ref</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&lt;/object&gt;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&lt;object</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"oval:example:obj:1"</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variable_instance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"2"</a:t>
            </a:r>
            <a:r>
              <a:rPr lang="en-US" sz="1200" dirty="0">
                <a:solidFill>
                  <a:srgbClr val="F5844C"/>
                </a:solidFill>
                <a:latin typeface="Consolas" pitchFamily="49" charset="0"/>
                <a:cs typeface="Consolas" pitchFamily="49" charset="0"/>
              </a:rPr>
              <a:t> </a:t>
            </a:r>
            <a:r>
              <a:rPr lang="en-US" sz="1200" dirty="0" smtClean="0">
                <a:solidFill>
                  <a:srgbClr val="F5844C"/>
                </a:solidFill>
                <a:latin typeface="Consolas" pitchFamily="49" charset="0"/>
                <a:cs typeface="Consolas" pitchFamily="49" charset="0"/>
              </a:rPr>
              <a:t/>
            </a:r>
            <a:br>
              <a:rPr lang="en-US" sz="1200" dirty="0" smtClean="0">
                <a:solidFill>
                  <a:srgbClr val="F5844C"/>
                </a:solidFill>
                <a:latin typeface="Consolas" pitchFamily="49" charset="0"/>
                <a:cs typeface="Consolas" pitchFamily="49" charset="0"/>
              </a:rPr>
            </a:br>
            <a:r>
              <a:rPr lang="en-US" sz="1200" dirty="0" smtClean="0">
                <a:solidFill>
                  <a:srgbClr val="F5844C"/>
                </a:solidFill>
                <a:latin typeface="Consolas" pitchFamily="49" charset="0"/>
                <a:cs typeface="Consolas" pitchFamily="49" charset="0"/>
              </a:rPr>
              <a:t>	comment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"User </a:t>
            </a:r>
            <a:r>
              <a:rPr lang="en-US" sz="1200" dirty="0" err="1">
                <a:solidFill>
                  <a:srgbClr val="993300"/>
                </a:solidFill>
                <a:latin typeface="Consolas" pitchFamily="49" charset="0"/>
                <a:cs typeface="Consolas" pitchFamily="49" charset="0"/>
              </a:rPr>
              <a:t>VARIABLE's</a:t>
            </a:r>
            <a:r>
              <a:rPr lang="en-US" sz="1200" dirty="0">
                <a:solidFill>
                  <a:srgbClr val="993300"/>
                </a:solidFill>
                <a:latin typeface="Consolas" pitchFamily="49" charset="0"/>
                <a:cs typeface="Consolas" pitchFamily="49" charset="0"/>
              </a:rPr>
              <a:t> group memberships"</a:t>
            </a:r>
            <a:r>
              <a:rPr lang="en-US" sz="1200" dirty="0">
                <a:solidFill>
                  <a:srgbClr val="F5844C"/>
                </a:solidFill>
                <a:latin typeface="Consolas" pitchFamily="49" charset="0"/>
                <a:cs typeface="Consolas" pitchFamily="49" charset="0"/>
              </a:rPr>
              <a:t> flag</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"complete"</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smtClean="0">
                <a:solidFill>
                  <a:srgbClr val="000000"/>
                </a:solidFill>
                <a:latin typeface="Consolas" pitchFamily="49" charset="0"/>
                <a:cs typeface="Consolas" pitchFamily="49" charset="0"/>
              </a:rPr>
              <a:t>  </a:t>
            </a:r>
            <a:r>
              <a:rPr lang="en-US" sz="1200" dirty="0" smtClean="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variable_value</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"oval:example:var:1"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My-PC\User2</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variable_value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&lt;reference</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item_ref</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"2"</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&lt;/object&gt;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collected_objects</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system_data</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user_item</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&lt;user&gt;</a:t>
            </a:r>
            <a:r>
              <a:rPr lang="en-US" sz="1200" dirty="0">
                <a:solidFill>
                  <a:srgbClr val="000000"/>
                </a:solidFill>
                <a:latin typeface="Consolas" pitchFamily="49" charset="0"/>
                <a:cs typeface="Consolas" pitchFamily="49" charset="0"/>
              </a:rPr>
              <a:t>My-PC\User1</a:t>
            </a:r>
            <a:r>
              <a:rPr lang="en-US" sz="1200" dirty="0">
                <a:solidFill>
                  <a:srgbClr val="000096"/>
                </a:solidFill>
                <a:latin typeface="Consolas" pitchFamily="49" charset="0"/>
                <a:cs typeface="Consolas" pitchFamily="49" charset="0"/>
              </a:rPr>
              <a:t>&lt;/user&gt;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&lt;group&gt;</a:t>
            </a:r>
            <a:r>
              <a:rPr lang="en-US" sz="1200" dirty="0">
                <a:solidFill>
                  <a:srgbClr val="000000"/>
                </a:solidFill>
                <a:latin typeface="Consolas" pitchFamily="49" charset="0"/>
                <a:cs typeface="Consolas" pitchFamily="49" charset="0"/>
              </a:rPr>
              <a:t>Administrators</a:t>
            </a:r>
            <a:r>
              <a:rPr lang="en-US" sz="1200" dirty="0">
                <a:solidFill>
                  <a:srgbClr val="000096"/>
                </a:solidFill>
                <a:latin typeface="Consolas" pitchFamily="49" charset="0"/>
                <a:cs typeface="Consolas" pitchFamily="49" charset="0"/>
              </a:rPr>
              <a:t>&lt;/group&gt;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user_item</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user_item</a:t>
            </a:r>
            <a:r>
              <a:rPr lang="en-US" sz="1200" dirty="0">
                <a:solidFill>
                  <a:srgbClr val="F5844C"/>
                </a:solidFill>
                <a:latin typeface="Consolas" pitchFamily="49" charset="0"/>
                <a:cs typeface="Consolas" pitchFamily="49" charset="0"/>
              </a:rPr>
              <a:t> 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"2"</a:t>
            </a:r>
            <a:r>
              <a:rPr lang="en-US" sz="1200" dirty="0">
                <a:solidFill>
                  <a:srgbClr val="F5844C"/>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&lt;user&gt;</a:t>
            </a:r>
            <a:r>
              <a:rPr lang="en-US" sz="1200" dirty="0">
                <a:solidFill>
                  <a:srgbClr val="000000"/>
                </a:solidFill>
                <a:latin typeface="Consolas" pitchFamily="49" charset="0"/>
                <a:cs typeface="Consolas" pitchFamily="49" charset="0"/>
              </a:rPr>
              <a:t>My-PC\User2</a:t>
            </a:r>
            <a:r>
              <a:rPr lang="en-US" sz="1200" dirty="0">
                <a:solidFill>
                  <a:srgbClr val="000096"/>
                </a:solidFill>
                <a:latin typeface="Consolas" pitchFamily="49" charset="0"/>
                <a:cs typeface="Consolas" pitchFamily="49" charset="0"/>
              </a:rPr>
              <a:t>&lt;/user&gt;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&lt;group&gt;</a:t>
            </a:r>
            <a:r>
              <a:rPr lang="en-US" sz="1200" dirty="0">
                <a:solidFill>
                  <a:srgbClr val="000000"/>
                </a:solidFill>
                <a:latin typeface="Consolas" pitchFamily="49" charset="0"/>
                <a:cs typeface="Consolas" pitchFamily="49" charset="0"/>
              </a:rPr>
              <a:t>Users</a:t>
            </a:r>
            <a:r>
              <a:rPr lang="en-US" sz="1200" dirty="0">
                <a:solidFill>
                  <a:srgbClr val="000096"/>
                </a:solidFill>
                <a:latin typeface="Consolas" pitchFamily="49" charset="0"/>
                <a:cs typeface="Consolas" pitchFamily="49" charset="0"/>
              </a:rPr>
              <a:t>&lt;/group&gt;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user_item</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system_data</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oval_system_characteristics</a:t>
            </a:r>
            <a:r>
              <a:rPr lang="en-US" sz="1200" dirty="0">
                <a:solidFill>
                  <a:srgbClr val="000096"/>
                </a:solidFill>
                <a:latin typeface="Consolas" pitchFamily="49" charset="0"/>
                <a:cs typeface="Consolas" pitchFamily="49" charset="0"/>
              </a:rPr>
              <a:t>&gt;</a:t>
            </a:r>
            <a:endParaRPr lang="en-US" sz="1200" dirty="0">
              <a:latin typeface="Consolas" pitchFamily="49" charset="0"/>
              <a:cs typeface="Consolas" pitchFamily="49" charset="0"/>
            </a:endParaRPr>
          </a:p>
        </p:txBody>
      </p:sp>
      <p:sp>
        <p:nvSpPr>
          <p:cNvPr id="7" name="Rounded Rectangle 6"/>
          <p:cNvSpPr/>
          <p:nvPr/>
        </p:nvSpPr>
        <p:spPr>
          <a:xfrm>
            <a:off x="1138809" y="2576391"/>
            <a:ext cx="3953695" cy="244153"/>
          </a:xfrm>
          <a:prstGeom prst="roundRect">
            <a:avLst/>
          </a:prstGeom>
          <a:solidFill>
            <a:srgbClr val="92D05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8" name="Rounded Rectangle 7"/>
          <p:cNvSpPr/>
          <p:nvPr/>
        </p:nvSpPr>
        <p:spPr>
          <a:xfrm>
            <a:off x="1136461" y="1652589"/>
            <a:ext cx="3953695" cy="244153"/>
          </a:xfrm>
          <a:prstGeom prst="roundRect">
            <a:avLst/>
          </a:prstGeom>
          <a:solidFill>
            <a:srgbClr val="FF000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9" name="Rounded Rectangle 8"/>
          <p:cNvSpPr/>
          <p:nvPr/>
        </p:nvSpPr>
        <p:spPr>
          <a:xfrm>
            <a:off x="618306" y="4058188"/>
            <a:ext cx="2167098" cy="244153"/>
          </a:xfrm>
          <a:prstGeom prst="roundRect">
            <a:avLst/>
          </a:prstGeom>
          <a:solidFill>
            <a:srgbClr val="FF000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10" name="Rounded Rectangle 9"/>
          <p:cNvSpPr/>
          <p:nvPr/>
        </p:nvSpPr>
        <p:spPr>
          <a:xfrm>
            <a:off x="608924" y="4780350"/>
            <a:ext cx="2167098" cy="244153"/>
          </a:xfrm>
          <a:prstGeom prst="roundRect">
            <a:avLst/>
          </a:prstGeom>
          <a:solidFill>
            <a:srgbClr val="92D05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11" name="Rounded Rectangle 10"/>
          <p:cNvSpPr/>
          <p:nvPr/>
        </p:nvSpPr>
        <p:spPr>
          <a:xfrm>
            <a:off x="801540" y="2932777"/>
            <a:ext cx="6558577" cy="244153"/>
          </a:xfrm>
          <a:prstGeom prst="roundRect">
            <a:avLst/>
          </a:prstGeom>
          <a:solidFill>
            <a:srgbClr val="92D05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12" name="Rounded Rectangle 11"/>
          <p:cNvSpPr/>
          <p:nvPr/>
        </p:nvSpPr>
        <p:spPr>
          <a:xfrm>
            <a:off x="839297" y="2027116"/>
            <a:ext cx="6558577" cy="244153"/>
          </a:xfrm>
          <a:prstGeom prst="roundRect">
            <a:avLst/>
          </a:prstGeom>
          <a:solidFill>
            <a:srgbClr val="FF000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Tree>
    <p:extLst>
      <p:ext uri="{BB962C8B-B14F-4D97-AF65-F5344CB8AC3E}">
        <p14:creationId xmlns:p14="http://schemas.microsoft.com/office/powerpoint/2010/main" val="23193370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animEffect transition="in" filter="fade">
                                      <p:cBhvr>
                                        <p:cTn id="7" dur="500"/>
                                        <p:tgtEl>
                                          <p:spTgt spid="8"/>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12"/>
                                        </p:tgtEl>
                                        <p:attrNameLst>
                                          <p:attrName>style.visibility</p:attrName>
                                        </p:attrNameLst>
                                      </p:cBhvr>
                                      <p:to>
                                        <p:strVal val="visible"/>
                                      </p:to>
                                    </p:set>
                                    <p:animEffect transition="in" filter="fade">
                                      <p:cBhvr>
                                        <p:cTn id="10" dur="500"/>
                                        <p:tgtEl>
                                          <p:spTgt spid="12"/>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9"/>
                                        </p:tgtEl>
                                        <p:attrNameLst>
                                          <p:attrName>style.visibility</p:attrName>
                                        </p:attrNameLst>
                                      </p:cBhvr>
                                      <p:to>
                                        <p:strVal val="visible"/>
                                      </p:to>
                                    </p:set>
                                    <p:animEffect transition="in" filter="fade">
                                      <p:cBhvr>
                                        <p:cTn id="13" dur="500"/>
                                        <p:tgtEl>
                                          <p:spTgt spid="9"/>
                                        </p:tgtEl>
                                      </p:cBhvr>
                                    </p:animEffect>
                                  </p:childTnLst>
                                </p:cTn>
                              </p:par>
                            </p:childTnLst>
                          </p:cTn>
                        </p:par>
                      </p:childTnLst>
                    </p:cTn>
                  </p:par>
                  <p:par>
                    <p:cTn id="14" fill="hold">
                      <p:stCondLst>
                        <p:cond delay="indefinite"/>
                      </p:stCondLst>
                      <p:childTnLst>
                        <p:par>
                          <p:cTn id="15" fill="hold">
                            <p:stCondLst>
                              <p:cond delay="0"/>
                            </p:stCondLst>
                            <p:childTnLst>
                              <p:par>
                                <p:cTn id="16" presetID="10" presetClass="entr" presetSubtype="0" fill="hold" grpId="0" nodeType="clickEffect">
                                  <p:stCondLst>
                                    <p:cond delay="0"/>
                                  </p:stCondLst>
                                  <p:childTnLst>
                                    <p:set>
                                      <p:cBhvr>
                                        <p:cTn id="17" dur="1" fill="hold">
                                          <p:stCondLst>
                                            <p:cond delay="0"/>
                                          </p:stCondLst>
                                        </p:cTn>
                                        <p:tgtEl>
                                          <p:spTgt spid="7"/>
                                        </p:tgtEl>
                                        <p:attrNameLst>
                                          <p:attrName>style.visibility</p:attrName>
                                        </p:attrNameLst>
                                      </p:cBhvr>
                                      <p:to>
                                        <p:strVal val="visible"/>
                                      </p:to>
                                    </p:set>
                                    <p:animEffect transition="in" filter="fade">
                                      <p:cBhvr>
                                        <p:cTn id="18" dur="500"/>
                                        <p:tgtEl>
                                          <p:spTgt spid="7"/>
                                        </p:tgtEl>
                                      </p:cBhvr>
                                    </p:animEffect>
                                  </p:childTnLst>
                                </p:cTn>
                              </p:par>
                              <p:par>
                                <p:cTn id="19" presetID="10" presetClass="entr" presetSubtype="0" fill="hold" grpId="0" nodeType="withEffect">
                                  <p:stCondLst>
                                    <p:cond delay="0"/>
                                  </p:stCondLst>
                                  <p:childTnLst>
                                    <p:set>
                                      <p:cBhvr>
                                        <p:cTn id="20" dur="1" fill="hold">
                                          <p:stCondLst>
                                            <p:cond delay="0"/>
                                          </p:stCondLst>
                                        </p:cTn>
                                        <p:tgtEl>
                                          <p:spTgt spid="10"/>
                                        </p:tgtEl>
                                        <p:attrNameLst>
                                          <p:attrName>style.visibility</p:attrName>
                                        </p:attrNameLst>
                                      </p:cBhvr>
                                      <p:to>
                                        <p:strVal val="visible"/>
                                      </p:to>
                                    </p:set>
                                    <p:animEffect transition="in" filter="fade">
                                      <p:cBhvr>
                                        <p:cTn id="21" dur="500"/>
                                        <p:tgtEl>
                                          <p:spTgt spid="10"/>
                                        </p:tgtEl>
                                      </p:cBhvr>
                                    </p:animEffect>
                                  </p:childTnLst>
                                </p:cTn>
                              </p:par>
                              <p:par>
                                <p:cTn id="22" presetID="10" presetClass="entr" presetSubtype="0" fill="hold" grpId="0" nodeType="withEffect">
                                  <p:stCondLst>
                                    <p:cond delay="0"/>
                                  </p:stCondLst>
                                  <p:childTnLst>
                                    <p:set>
                                      <p:cBhvr>
                                        <p:cTn id="23" dur="1" fill="hold">
                                          <p:stCondLst>
                                            <p:cond delay="0"/>
                                          </p:stCondLst>
                                        </p:cTn>
                                        <p:tgtEl>
                                          <p:spTgt spid="11"/>
                                        </p:tgtEl>
                                        <p:attrNameLst>
                                          <p:attrName>style.visibility</p:attrName>
                                        </p:attrNameLst>
                                      </p:cBhvr>
                                      <p:to>
                                        <p:strVal val="visible"/>
                                      </p:to>
                                    </p:set>
                                    <p:animEffect transition="in" filter="fade">
                                      <p:cBhvr>
                                        <p:cTn id="24" dur="500"/>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P spid="9" grpId="0" animBg="1"/>
      <p:bldP spid="10" grpId="0" animBg="1"/>
      <p:bldP spid="11" grpId="0" animBg="1"/>
      <p:bldP spid="12"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OVAL Results</a:t>
            </a:r>
            <a:endParaRPr lang="en-US" dirty="0"/>
          </a:p>
        </p:txBody>
      </p:sp>
      <p:sp>
        <p:nvSpPr>
          <p:cNvPr id="3" name="Slide Number Placeholder 2"/>
          <p:cNvSpPr>
            <a:spLocks noGrp="1"/>
          </p:cNvSpPr>
          <p:nvPr>
            <p:ph type="sldNum" sz="quarter" idx="10"/>
          </p:nvPr>
        </p:nvSpPr>
        <p:spPr/>
        <p:txBody>
          <a:bodyPr/>
          <a:lstStyle/>
          <a:p>
            <a:pPr>
              <a:defRPr/>
            </a:pPr>
            <a:fld id="{FA05C61B-3F68-430E-8AB1-7B160BB9D61B}" type="slidenum">
              <a:rPr lang="en-US" smtClean="0"/>
              <a:pPr>
                <a:defRPr/>
              </a:pPr>
              <a:t>7</a:t>
            </a:fld>
            <a:endParaRPr lang="en-US"/>
          </a:p>
        </p:txBody>
      </p:sp>
      <p:sp>
        <p:nvSpPr>
          <p:cNvPr id="5" name="Rectangle 4"/>
          <p:cNvSpPr/>
          <p:nvPr/>
        </p:nvSpPr>
        <p:spPr>
          <a:xfrm>
            <a:off x="168811" y="1494205"/>
            <a:ext cx="8757139" cy="4154984"/>
          </a:xfrm>
          <a:prstGeom prst="rect">
            <a:avLst/>
          </a:prstGeom>
        </p:spPr>
        <p:txBody>
          <a:bodyPr wrap="square">
            <a:spAutoFit/>
          </a:bodyPr>
          <a:lstStyle/>
          <a:p>
            <a:r>
              <a:rPr lang="en-US" sz="1200" dirty="0">
                <a:solidFill>
                  <a:srgbClr val="000096"/>
                </a:solidFill>
                <a:latin typeface="Consolas" pitchFamily="49" charset="0"/>
                <a:cs typeface="Consolas" pitchFamily="49" charset="0"/>
              </a:rPr>
              <a:t>&lt;definitions&gt;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&lt;definition</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definition_id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"oval:example:def:1"</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variable_instance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"true"</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&lt;criteria</a:t>
            </a:r>
            <a:r>
              <a:rPr lang="en-US" sz="1200" dirty="0">
                <a:solidFill>
                  <a:srgbClr val="F5844C"/>
                </a:solidFill>
                <a:latin typeface="Consolas" pitchFamily="49" charset="0"/>
                <a:cs typeface="Consolas" pitchFamily="49" charset="0"/>
              </a:rPr>
              <a:t> operator</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"AND"</a:t>
            </a:r>
            <a:r>
              <a:rPr lang="en-US" sz="1200" dirty="0">
                <a:solidFill>
                  <a:srgbClr val="F5844C"/>
                </a:solidFill>
                <a:latin typeface="Consolas" pitchFamily="49" charset="0"/>
                <a:cs typeface="Consolas" pitchFamily="49" charset="0"/>
              </a:rPr>
              <a:t> 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"true"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&lt;criterion</a:t>
            </a:r>
            <a:r>
              <a:rPr lang="en-US" sz="1200" dirty="0">
                <a:solidFill>
                  <a:srgbClr val="F5844C"/>
                </a:solidFill>
                <a:latin typeface="Consolas" pitchFamily="49" charset="0"/>
                <a:cs typeface="Consolas" pitchFamily="49" charset="0"/>
              </a:rPr>
              <a:t> </a:t>
            </a:r>
            <a:r>
              <a:rPr lang="en-US" sz="1200" dirty="0" err="1" smtClean="0">
                <a:solidFill>
                  <a:srgbClr val="F5844C"/>
                </a:solidFill>
                <a:latin typeface="Consolas" pitchFamily="49" charset="0"/>
                <a:cs typeface="Consolas" pitchFamily="49" charset="0"/>
              </a:rPr>
              <a:t>test_ref</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"oval:example:tst:1"</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variable_instance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"true"</a:t>
            </a:r>
            <a:r>
              <a:rPr lang="en-US" sz="1200" dirty="0">
                <a:solidFill>
                  <a:srgbClr val="F5844C"/>
                </a:solidFill>
                <a:latin typeface="Consolas" pitchFamily="49" charset="0"/>
                <a:cs typeface="Consolas" pitchFamily="49" charset="0"/>
              </a:rPr>
              <a:t> </a:t>
            </a:r>
            <a:r>
              <a:rPr lang="en-US" sz="1200" dirty="0" smtClean="0">
                <a:solidFill>
                  <a:srgbClr val="F5844C"/>
                </a:solidFill>
                <a:latin typeface="Consolas" pitchFamily="49" charset="0"/>
                <a:cs typeface="Consolas" pitchFamily="49" charset="0"/>
              </a:rPr>
              <a:t>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&lt;/criteria&gt;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&lt;/definition&gt;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&lt;definition</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definition_id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"oval:example:def:1"</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variable_instance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"2"</a:t>
            </a:r>
            <a:r>
              <a:rPr lang="en-US" sz="1200" dirty="0">
                <a:solidFill>
                  <a:srgbClr val="F5844C"/>
                </a:solidFill>
                <a:latin typeface="Consolas" pitchFamily="49" charset="0"/>
                <a:cs typeface="Consolas" pitchFamily="49" charset="0"/>
              </a:rPr>
              <a:t> 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"false"</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&lt;criteria</a:t>
            </a:r>
            <a:r>
              <a:rPr lang="en-US" sz="1200" dirty="0">
                <a:solidFill>
                  <a:srgbClr val="F5844C"/>
                </a:solidFill>
                <a:latin typeface="Consolas" pitchFamily="49" charset="0"/>
                <a:cs typeface="Consolas" pitchFamily="49" charset="0"/>
              </a:rPr>
              <a:t> operator</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"AND"</a:t>
            </a:r>
            <a:r>
              <a:rPr lang="en-US" sz="1200" dirty="0">
                <a:solidFill>
                  <a:srgbClr val="F5844C"/>
                </a:solidFill>
                <a:latin typeface="Consolas" pitchFamily="49" charset="0"/>
                <a:cs typeface="Consolas" pitchFamily="49" charset="0"/>
              </a:rPr>
              <a:t> 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"true"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&lt;criterion</a:t>
            </a:r>
            <a:r>
              <a:rPr lang="en-US" sz="1200" dirty="0">
                <a:solidFill>
                  <a:srgbClr val="F5844C"/>
                </a:solidFill>
                <a:latin typeface="Consolas" pitchFamily="49" charset="0"/>
                <a:cs typeface="Consolas" pitchFamily="49" charset="0"/>
              </a:rPr>
              <a:t> </a:t>
            </a:r>
            <a:r>
              <a:rPr lang="en-US" sz="1200" dirty="0" err="1" smtClean="0">
                <a:solidFill>
                  <a:srgbClr val="F5844C"/>
                </a:solidFill>
                <a:latin typeface="Consolas" pitchFamily="49" charset="0"/>
                <a:cs typeface="Consolas" pitchFamily="49" charset="0"/>
              </a:rPr>
              <a:t>test_ref</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"oval:example:tst:1"</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variable_instance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"2"</a:t>
            </a:r>
            <a:r>
              <a:rPr lang="en-US" sz="1200" dirty="0">
                <a:solidFill>
                  <a:srgbClr val="F5844C"/>
                </a:solidFill>
                <a:latin typeface="Consolas" pitchFamily="49" charset="0"/>
                <a:cs typeface="Consolas" pitchFamily="49" charset="0"/>
              </a:rPr>
              <a:t> 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"false"</a:t>
            </a:r>
            <a:r>
              <a:rPr lang="en-US" sz="1200" dirty="0">
                <a:solidFill>
                  <a:srgbClr val="F5844C"/>
                </a:solidFill>
                <a:latin typeface="Consolas" pitchFamily="49" charset="0"/>
                <a:cs typeface="Consolas" pitchFamily="49" charset="0"/>
              </a:rPr>
              <a:t> </a:t>
            </a:r>
            <a:r>
              <a:rPr lang="en-US" sz="1200" dirty="0" smtClean="0">
                <a:solidFill>
                  <a:srgbClr val="F5844C"/>
                </a:solidFill>
                <a:latin typeface="Consolas" pitchFamily="49" charset="0"/>
                <a:cs typeface="Consolas" pitchFamily="49" charset="0"/>
              </a:rPr>
              <a:t>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&lt;/criteria&gt;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&lt;/definition&gt;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96"/>
                </a:solidFill>
                <a:latin typeface="Consolas" pitchFamily="49" charset="0"/>
                <a:cs typeface="Consolas" pitchFamily="49" charset="0"/>
              </a:rPr>
              <a:t>&lt;/definitions&gt;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96"/>
                </a:solidFill>
                <a:latin typeface="Consolas" pitchFamily="49" charset="0"/>
                <a:cs typeface="Consolas" pitchFamily="49" charset="0"/>
              </a:rPr>
              <a:t>&lt;tests&gt;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&lt;test</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test_id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"oval:example:tst:1"</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variable_instance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"true"</a:t>
            </a:r>
            <a:r>
              <a:rPr lang="en-US" sz="1200" dirty="0">
                <a:solidFill>
                  <a:srgbClr val="F5844C"/>
                </a:solidFill>
                <a:latin typeface="Consolas" pitchFamily="49" charset="0"/>
                <a:cs typeface="Consolas" pitchFamily="49" charset="0"/>
              </a:rPr>
              <a:t> </a:t>
            </a:r>
            <a:r>
              <a:rPr lang="en-US" sz="1200" dirty="0" smtClean="0">
                <a:solidFill>
                  <a:srgbClr val="F5844C"/>
                </a:solidFill>
                <a:latin typeface="Consolas" pitchFamily="49" charset="0"/>
                <a:cs typeface="Consolas" pitchFamily="49" charset="0"/>
              </a:rPr>
              <a:t>...</a:t>
            </a:r>
            <a:r>
              <a:rPr lang="en-US" sz="1200" dirty="0" smtClean="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tested_item</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item_id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"true"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tested_variable</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"oval:example:var:1"</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My-PC\User1</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tested_variable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&lt;/test&gt;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&lt;test</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test_id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"oval:example:tst:1"</a:t>
            </a:r>
            <a:r>
              <a:rPr lang="en-US" sz="1200" dirty="0">
                <a:solidFill>
                  <a:srgbClr val="F5844C"/>
                </a:solidFill>
                <a:latin typeface="Consolas" pitchFamily="49" charset="0"/>
                <a:cs typeface="Consolas" pitchFamily="49" charset="0"/>
              </a:rPr>
              <a:t> version</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"1"</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variable_instance</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"2"</a:t>
            </a:r>
            <a:r>
              <a:rPr lang="en-US" sz="1200" dirty="0">
                <a:solidFill>
                  <a:srgbClr val="F5844C"/>
                </a:solidFill>
                <a:latin typeface="Consolas" pitchFamily="49" charset="0"/>
                <a:cs typeface="Consolas" pitchFamily="49" charset="0"/>
              </a:rPr>
              <a:t> 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"false"</a:t>
            </a:r>
            <a:r>
              <a:rPr lang="en-US" sz="1200" dirty="0">
                <a:solidFill>
                  <a:srgbClr val="F5844C"/>
                </a:solidFill>
                <a:latin typeface="Consolas" pitchFamily="49" charset="0"/>
                <a:cs typeface="Consolas" pitchFamily="49" charset="0"/>
              </a:rPr>
              <a:t> </a:t>
            </a:r>
            <a:r>
              <a:rPr lang="en-US" sz="1200" dirty="0" smtClean="0">
                <a:solidFill>
                  <a:srgbClr val="F5844C"/>
                </a:solidFill>
                <a:latin typeface="Consolas" pitchFamily="49" charset="0"/>
                <a:cs typeface="Consolas" pitchFamily="49" charset="0"/>
              </a:rPr>
              <a:t>...</a:t>
            </a:r>
            <a:r>
              <a:rPr lang="en-US" sz="1200" dirty="0" smtClean="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tested_item</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item_id</a:t>
            </a:r>
            <a:r>
              <a:rPr lang="en-US" sz="1200" dirty="0" smtClean="0">
                <a:solidFill>
                  <a:srgbClr val="FF8040"/>
                </a:solidFill>
                <a:latin typeface="Consolas" pitchFamily="49" charset="0"/>
                <a:cs typeface="Consolas" pitchFamily="49" charset="0"/>
              </a:rPr>
              <a:t>=</a:t>
            </a:r>
            <a:r>
              <a:rPr lang="en-US" sz="1200" dirty="0" smtClean="0">
                <a:solidFill>
                  <a:srgbClr val="993300"/>
                </a:solidFill>
                <a:latin typeface="Consolas" pitchFamily="49" charset="0"/>
                <a:cs typeface="Consolas" pitchFamily="49" charset="0"/>
              </a:rPr>
              <a:t>“2"</a:t>
            </a:r>
            <a:r>
              <a:rPr lang="en-US" sz="1200" dirty="0" smtClean="0">
                <a:solidFill>
                  <a:srgbClr val="F5844C"/>
                </a:solidFill>
                <a:latin typeface="Consolas" pitchFamily="49" charset="0"/>
                <a:cs typeface="Consolas" pitchFamily="49" charset="0"/>
              </a:rPr>
              <a:t> </a:t>
            </a:r>
            <a:r>
              <a:rPr lang="en-US" sz="1200" dirty="0">
                <a:solidFill>
                  <a:srgbClr val="F5844C"/>
                </a:solidFill>
                <a:latin typeface="Consolas" pitchFamily="49" charset="0"/>
                <a:cs typeface="Consolas" pitchFamily="49" charset="0"/>
              </a:rPr>
              <a:t>result</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"false"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tested_variable</a:t>
            </a:r>
            <a:r>
              <a:rPr lang="en-US" sz="1200" dirty="0">
                <a:solidFill>
                  <a:srgbClr val="F5844C"/>
                </a:solidFill>
                <a:latin typeface="Consolas" pitchFamily="49" charset="0"/>
                <a:cs typeface="Consolas" pitchFamily="49" charset="0"/>
              </a:rPr>
              <a:t> </a:t>
            </a:r>
            <a:r>
              <a:rPr lang="en-US" sz="1200" dirty="0" err="1">
                <a:solidFill>
                  <a:srgbClr val="F5844C"/>
                </a:solidFill>
                <a:latin typeface="Consolas" pitchFamily="49" charset="0"/>
                <a:cs typeface="Consolas" pitchFamily="49" charset="0"/>
              </a:rPr>
              <a:t>variable_id</a:t>
            </a:r>
            <a:r>
              <a:rPr lang="en-US" sz="1200" dirty="0">
                <a:solidFill>
                  <a:srgbClr val="FF8040"/>
                </a:solidFill>
                <a:latin typeface="Consolas" pitchFamily="49" charset="0"/>
                <a:cs typeface="Consolas" pitchFamily="49" charset="0"/>
              </a:rPr>
              <a:t>=</a:t>
            </a:r>
            <a:r>
              <a:rPr lang="en-US" sz="1200" dirty="0">
                <a:solidFill>
                  <a:srgbClr val="993300"/>
                </a:solidFill>
                <a:latin typeface="Consolas" pitchFamily="49" charset="0"/>
                <a:cs typeface="Consolas" pitchFamily="49" charset="0"/>
              </a:rPr>
              <a:t>"oval:example:var:1"</a:t>
            </a:r>
            <a:r>
              <a:rPr lang="en-US" sz="1200" dirty="0">
                <a:solidFill>
                  <a:srgbClr val="000096"/>
                </a:solidFill>
                <a:latin typeface="Consolas" pitchFamily="49" charset="0"/>
                <a:cs typeface="Consolas" pitchFamily="49" charset="0"/>
              </a:rPr>
              <a:t>&gt;</a:t>
            </a:r>
            <a:r>
              <a:rPr lang="en-US" sz="1200" dirty="0" smtClean="0">
                <a:solidFill>
                  <a:srgbClr val="000000"/>
                </a:solidFill>
                <a:latin typeface="Consolas" pitchFamily="49" charset="0"/>
                <a:cs typeface="Consolas" pitchFamily="49" charset="0"/>
              </a:rPr>
              <a:t>My-PC\User2</a:t>
            </a:r>
            <a:r>
              <a:rPr lang="en-US" sz="1200" dirty="0" smtClean="0">
                <a:solidFill>
                  <a:srgbClr val="000096"/>
                </a:solidFill>
                <a:latin typeface="Consolas" pitchFamily="49" charset="0"/>
                <a:cs typeface="Consolas" pitchFamily="49" charset="0"/>
              </a:rPr>
              <a:t>&lt;/</a:t>
            </a:r>
            <a:r>
              <a:rPr lang="en-US" sz="1200" dirty="0" err="1">
                <a:solidFill>
                  <a:srgbClr val="000096"/>
                </a:solidFill>
                <a:latin typeface="Consolas" pitchFamily="49" charset="0"/>
                <a:cs typeface="Consolas" pitchFamily="49" charset="0"/>
              </a:rPr>
              <a:t>tested_variable</a:t>
            </a:r>
            <a:r>
              <a:rPr lang="en-US" sz="1200" dirty="0">
                <a:solidFill>
                  <a:srgbClr val="000096"/>
                </a:solidFill>
                <a:latin typeface="Consolas" pitchFamily="49" charset="0"/>
                <a:cs typeface="Consolas" pitchFamily="49" charset="0"/>
              </a:rPr>
              <a: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00"/>
                </a:solidFill>
                <a:latin typeface="Consolas" pitchFamily="49" charset="0"/>
                <a:cs typeface="Consolas" pitchFamily="49" charset="0"/>
              </a:rPr>
              <a:t>  </a:t>
            </a:r>
            <a:r>
              <a:rPr lang="en-US" sz="1200" dirty="0">
                <a:solidFill>
                  <a:srgbClr val="000096"/>
                </a:solidFill>
                <a:latin typeface="Consolas" pitchFamily="49" charset="0"/>
                <a:cs typeface="Consolas" pitchFamily="49" charset="0"/>
              </a:rPr>
              <a:t>&lt;/test&gt;</a:t>
            </a:r>
            <a:r>
              <a:rPr lang="en-US" sz="1200" dirty="0">
                <a:solidFill>
                  <a:srgbClr val="000000"/>
                </a:solidFill>
                <a:latin typeface="Consolas" pitchFamily="49" charset="0"/>
                <a:cs typeface="Consolas" pitchFamily="49" charset="0"/>
              </a:rPr>
              <a:t/>
            </a:r>
            <a:br>
              <a:rPr lang="en-US" sz="1200" dirty="0">
                <a:solidFill>
                  <a:srgbClr val="000000"/>
                </a:solidFill>
                <a:latin typeface="Consolas" pitchFamily="49" charset="0"/>
                <a:cs typeface="Consolas" pitchFamily="49" charset="0"/>
              </a:rPr>
            </a:br>
            <a:r>
              <a:rPr lang="en-US" sz="1200" dirty="0">
                <a:solidFill>
                  <a:srgbClr val="000096"/>
                </a:solidFill>
                <a:latin typeface="Consolas" pitchFamily="49" charset="0"/>
                <a:cs typeface="Consolas" pitchFamily="49" charset="0"/>
              </a:rPr>
              <a:t>&lt;/tests&gt;</a:t>
            </a:r>
            <a:endParaRPr lang="en-US" sz="1200" dirty="0">
              <a:latin typeface="Consolas" pitchFamily="49" charset="0"/>
              <a:cs typeface="Consolas" pitchFamily="49" charset="0"/>
            </a:endParaRPr>
          </a:p>
        </p:txBody>
      </p:sp>
      <p:sp>
        <p:nvSpPr>
          <p:cNvPr id="6" name="Rounded Rectangle 5"/>
          <p:cNvSpPr/>
          <p:nvPr/>
        </p:nvSpPr>
        <p:spPr>
          <a:xfrm>
            <a:off x="1399067" y="2583425"/>
            <a:ext cx="5986471" cy="244153"/>
          </a:xfrm>
          <a:prstGeom prst="roundRect">
            <a:avLst/>
          </a:prstGeom>
          <a:solidFill>
            <a:srgbClr val="92D05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7" name="Rounded Rectangle 6"/>
          <p:cNvSpPr/>
          <p:nvPr/>
        </p:nvSpPr>
        <p:spPr>
          <a:xfrm>
            <a:off x="1396719" y="1659623"/>
            <a:ext cx="5988819" cy="244153"/>
          </a:xfrm>
          <a:prstGeom prst="roundRect">
            <a:avLst/>
          </a:prstGeom>
          <a:solidFill>
            <a:srgbClr val="FF000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10" name="Rounded Rectangle 9"/>
          <p:cNvSpPr/>
          <p:nvPr/>
        </p:nvSpPr>
        <p:spPr>
          <a:xfrm>
            <a:off x="1659989" y="2986744"/>
            <a:ext cx="5573154" cy="244153"/>
          </a:xfrm>
          <a:prstGeom prst="roundRect">
            <a:avLst/>
          </a:prstGeom>
          <a:solidFill>
            <a:srgbClr val="92D05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11" name="Rounded Rectangle 10"/>
          <p:cNvSpPr/>
          <p:nvPr/>
        </p:nvSpPr>
        <p:spPr>
          <a:xfrm>
            <a:off x="1659989" y="2062942"/>
            <a:ext cx="5570805" cy="244153"/>
          </a:xfrm>
          <a:prstGeom prst="roundRect">
            <a:avLst/>
          </a:prstGeom>
          <a:solidFill>
            <a:srgbClr val="FF000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12" name="Rounded Rectangle 11"/>
          <p:cNvSpPr/>
          <p:nvPr/>
        </p:nvSpPr>
        <p:spPr>
          <a:xfrm>
            <a:off x="894957" y="4632657"/>
            <a:ext cx="6490573" cy="244153"/>
          </a:xfrm>
          <a:prstGeom prst="roundRect">
            <a:avLst/>
          </a:prstGeom>
          <a:solidFill>
            <a:srgbClr val="92D05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
        <p:nvSpPr>
          <p:cNvPr id="13" name="Rounded Rectangle 12"/>
          <p:cNvSpPr/>
          <p:nvPr/>
        </p:nvSpPr>
        <p:spPr>
          <a:xfrm>
            <a:off x="892610" y="3884705"/>
            <a:ext cx="6492928" cy="244153"/>
          </a:xfrm>
          <a:prstGeom prst="roundRect">
            <a:avLst/>
          </a:prstGeom>
          <a:solidFill>
            <a:srgbClr val="FF0000">
              <a:alpha val="10000"/>
            </a:srgbClr>
          </a:solidFill>
          <a:ln>
            <a:solidFill>
              <a:schemeClr val="tx1">
                <a:lumMod val="50000"/>
                <a:lumOff val="50000"/>
              </a:schemeClr>
            </a:solidFill>
          </a:ln>
        </p:spPr>
        <p:style>
          <a:lnRef idx="1">
            <a:schemeClr val="accent5"/>
          </a:lnRef>
          <a:fillRef idx="2">
            <a:schemeClr val="accent5"/>
          </a:fillRef>
          <a:effectRef idx="1">
            <a:schemeClr val="accent5"/>
          </a:effectRef>
          <a:fontRef idx="minor">
            <a:schemeClr val="dk1"/>
          </a:fontRef>
        </p:style>
        <p:txBody>
          <a:bodyPr rtlCol="0" anchor="ctr"/>
          <a:lstStyle/>
          <a:p>
            <a:pPr algn="ctr"/>
            <a:endParaRPr lang="en-US" dirty="0"/>
          </a:p>
        </p:txBody>
      </p:sp>
    </p:spTree>
    <p:extLst>
      <p:ext uri="{BB962C8B-B14F-4D97-AF65-F5344CB8AC3E}">
        <p14:creationId xmlns:p14="http://schemas.microsoft.com/office/powerpoint/2010/main" val="17379463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500"/>
                                        <p:tgtEl>
                                          <p:spTgt spid="7"/>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11"/>
                                        </p:tgtEl>
                                        <p:attrNameLst>
                                          <p:attrName>style.visibility</p:attrName>
                                        </p:attrNameLst>
                                      </p:cBhvr>
                                      <p:to>
                                        <p:strVal val="visible"/>
                                      </p:to>
                                    </p:set>
                                    <p:animEffect transition="in" filter="fade">
                                      <p:cBhvr>
                                        <p:cTn id="10" dur="500"/>
                                        <p:tgtEl>
                                          <p:spTgt spid="11"/>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13"/>
                                        </p:tgtEl>
                                        <p:attrNameLst>
                                          <p:attrName>style.visibility</p:attrName>
                                        </p:attrNameLst>
                                      </p:cBhvr>
                                      <p:to>
                                        <p:strVal val="visible"/>
                                      </p:to>
                                    </p:set>
                                    <p:animEffect transition="in" filter="fade">
                                      <p:cBhvr>
                                        <p:cTn id="13" dur="500"/>
                                        <p:tgtEl>
                                          <p:spTgt spid="13"/>
                                        </p:tgtEl>
                                      </p:cBhvr>
                                    </p:animEffect>
                                  </p:childTnLst>
                                </p:cTn>
                              </p:par>
                            </p:childTnLst>
                          </p:cTn>
                        </p:par>
                      </p:childTnLst>
                    </p:cTn>
                  </p:par>
                  <p:par>
                    <p:cTn id="14" fill="hold">
                      <p:stCondLst>
                        <p:cond delay="indefinite"/>
                      </p:stCondLst>
                      <p:childTnLst>
                        <p:par>
                          <p:cTn id="15" fill="hold">
                            <p:stCondLst>
                              <p:cond delay="0"/>
                            </p:stCondLst>
                            <p:childTnLst>
                              <p:par>
                                <p:cTn id="16" presetID="10" presetClass="entr" presetSubtype="0" fill="hold" grpId="0" nodeType="clickEffect">
                                  <p:stCondLst>
                                    <p:cond delay="0"/>
                                  </p:stCondLst>
                                  <p:childTnLst>
                                    <p:set>
                                      <p:cBhvr>
                                        <p:cTn id="17" dur="1" fill="hold">
                                          <p:stCondLst>
                                            <p:cond delay="0"/>
                                          </p:stCondLst>
                                        </p:cTn>
                                        <p:tgtEl>
                                          <p:spTgt spid="6"/>
                                        </p:tgtEl>
                                        <p:attrNameLst>
                                          <p:attrName>style.visibility</p:attrName>
                                        </p:attrNameLst>
                                      </p:cBhvr>
                                      <p:to>
                                        <p:strVal val="visible"/>
                                      </p:to>
                                    </p:set>
                                    <p:animEffect transition="in" filter="fade">
                                      <p:cBhvr>
                                        <p:cTn id="18" dur="500"/>
                                        <p:tgtEl>
                                          <p:spTgt spid="6"/>
                                        </p:tgtEl>
                                      </p:cBhvr>
                                    </p:animEffect>
                                  </p:childTnLst>
                                </p:cTn>
                              </p:par>
                              <p:par>
                                <p:cTn id="19" presetID="10" presetClass="entr" presetSubtype="0" fill="hold" grpId="0" nodeType="withEffect">
                                  <p:stCondLst>
                                    <p:cond delay="0"/>
                                  </p:stCondLst>
                                  <p:childTnLst>
                                    <p:set>
                                      <p:cBhvr>
                                        <p:cTn id="20" dur="1" fill="hold">
                                          <p:stCondLst>
                                            <p:cond delay="0"/>
                                          </p:stCondLst>
                                        </p:cTn>
                                        <p:tgtEl>
                                          <p:spTgt spid="10"/>
                                        </p:tgtEl>
                                        <p:attrNameLst>
                                          <p:attrName>style.visibility</p:attrName>
                                        </p:attrNameLst>
                                      </p:cBhvr>
                                      <p:to>
                                        <p:strVal val="visible"/>
                                      </p:to>
                                    </p:set>
                                    <p:animEffect transition="in" filter="fade">
                                      <p:cBhvr>
                                        <p:cTn id="21" dur="500"/>
                                        <p:tgtEl>
                                          <p:spTgt spid="10"/>
                                        </p:tgtEl>
                                      </p:cBhvr>
                                    </p:animEffect>
                                  </p:childTnLst>
                                </p:cTn>
                              </p:par>
                              <p:par>
                                <p:cTn id="22" presetID="10" presetClass="entr" presetSubtype="0" fill="hold" grpId="0" nodeType="withEffect">
                                  <p:stCondLst>
                                    <p:cond delay="0"/>
                                  </p:stCondLst>
                                  <p:childTnLst>
                                    <p:set>
                                      <p:cBhvr>
                                        <p:cTn id="23" dur="1" fill="hold">
                                          <p:stCondLst>
                                            <p:cond delay="0"/>
                                          </p:stCondLst>
                                        </p:cTn>
                                        <p:tgtEl>
                                          <p:spTgt spid="12"/>
                                        </p:tgtEl>
                                        <p:attrNameLst>
                                          <p:attrName>style.visibility</p:attrName>
                                        </p:attrNameLst>
                                      </p:cBhvr>
                                      <p:to>
                                        <p:strVal val="visible"/>
                                      </p:to>
                                    </p:set>
                                    <p:animEffect transition="in" filter="fade">
                                      <p:cBhvr>
                                        <p:cTn id="24" dur="500"/>
                                        <p:tgtEl>
                                          <p:spTgt spid="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7" grpId="0" animBg="1"/>
      <p:bldP spid="10" grpId="0" animBg="1"/>
      <p:bldP spid="11" grpId="0" animBg="1"/>
      <p:bldP spid="12" grpId="0" animBg="1"/>
      <p:bldP spid="13"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Discussion Topics</a:t>
            </a:r>
            <a:endParaRPr lang="en-US" dirty="0"/>
          </a:p>
        </p:txBody>
      </p:sp>
      <p:sp>
        <p:nvSpPr>
          <p:cNvPr id="4" name="Content Placeholder 3"/>
          <p:cNvSpPr>
            <a:spLocks noGrp="1"/>
          </p:cNvSpPr>
          <p:nvPr>
            <p:ph idx="1"/>
          </p:nvPr>
        </p:nvSpPr>
        <p:spPr/>
        <p:txBody>
          <a:bodyPr/>
          <a:lstStyle/>
          <a:p>
            <a:endParaRPr lang="en-US" dirty="0" smtClean="0"/>
          </a:p>
          <a:p>
            <a:endParaRPr lang="en-US" dirty="0" smtClean="0"/>
          </a:p>
          <a:p>
            <a:r>
              <a:rPr lang="en-US" dirty="0" smtClean="0"/>
              <a:t>How widely used is the </a:t>
            </a:r>
            <a:r>
              <a:rPr lang="en-US" dirty="0" err="1" smtClean="0"/>
              <a:t>variable_instance</a:t>
            </a:r>
            <a:r>
              <a:rPr lang="en-US" dirty="0" smtClean="0"/>
              <a:t> attribute?</a:t>
            </a:r>
          </a:p>
          <a:p>
            <a:pPr lvl="1"/>
            <a:r>
              <a:rPr lang="en-US" dirty="0" smtClean="0"/>
              <a:t>Are there any examples of content needing this capability?</a:t>
            </a:r>
          </a:p>
          <a:p>
            <a:pPr lvl="1"/>
            <a:r>
              <a:rPr lang="en-US" dirty="0" smtClean="0"/>
              <a:t>Have any vendors implemented this capability?</a:t>
            </a:r>
          </a:p>
          <a:p>
            <a:endParaRPr lang="en-US" dirty="0" smtClean="0"/>
          </a:p>
          <a:p>
            <a:endParaRPr lang="en-US" dirty="0"/>
          </a:p>
          <a:p>
            <a:r>
              <a:rPr lang="en-US" dirty="0" smtClean="0"/>
              <a:t>Is the </a:t>
            </a:r>
            <a:r>
              <a:rPr lang="en-US" dirty="0" err="1" smtClean="0"/>
              <a:t>variable_instance</a:t>
            </a:r>
            <a:r>
              <a:rPr lang="en-US" dirty="0" smtClean="0"/>
              <a:t> attribute a needed capability?</a:t>
            </a:r>
          </a:p>
          <a:p>
            <a:pPr lvl="1"/>
            <a:r>
              <a:rPr lang="en-US" dirty="0" smtClean="0"/>
              <a:t>If not needed can we deprecate it?</a:t>
            </a:r>
            <a:endParaRPr lang="en-US" dirty="0"/>
          </a:p>
          <a:p>
            <a:endParaRPr lang="en-US" dirty="0"/>
          </a:p>
          <a:p>
            <a:endParaRPr lang="en-US" dirty="0" smtClean="0"/>
          </a:p>
          <a:p>
            <a:r>
              <a:rPr lang="en-US" dirty="0"/>
              <a:t>Clear need to clarify some of this </a:t>
            </a:r>
            <a:r>
              <a:rPr lang="en-US" dirty="0" smtClean="0"/>
              <a:t>documentation regardless of decision</a:t>
            </a:r>
            <a:endParaRPr lang="en-US" dirty="0"/>
          </a:p>
          <a:p>
            <a:endParaRPr lang="en-US" dirty="0"/>
          </a:p>
          <a:p>
            <a:endParaRPr lang="en-US" dirty="0"/>
          </a:p>
        </p:txBody>
      </p:sp>
      <p:sp>
        <p:nvSpPr>
          <p:cNvPr id="3" name="Slide Number Placeholder 2"/>
          <p:cNvSpPr>
            <a:spLocks noGrp="1"/>
          </p:cNvSpPr>
          <p:nvPr>
            <p:ph type="sldNum" sz="quarter" idx="10"/>
          </p:nvPr>
        </p:nvSpPr>
        <p:spPr/>
        <p:txBody>
          <a:bodyPr/>
          <a:lstStyle/>
          <a:p>
            <a:pPr>
              <a:defRPr/>
            </a:pPr>
            <a:fld id="{FA05C61B-3F68-430E-8AB1-7B160BB9D61B}" type="slidenum">
              <a:rPr lang="en-US" smtClean="0"/>
              <a:pPr>
                <a:defRPr/>
              </a:pPr>
              <a:t>8</a:t>
            </a:fld>
            <a:endParaRPr lang="en-US"/>
          </a:p>
        </p:txBody>
      </p:sp>
    </p:spTree>
    <p:extLst>
      <p:ext uri="{BB962C8B-B14F-4D97-AF65-F5344CB8AC3E}">
        <p14:creationId xmlns:p14="http://schemas.microsoft.com/office/powerpoint/2010/main" val="2673662480"/>
      </p:ext>
    </p:extLst>
  </p:cSld>
  <p:clrMapOvr>
    <a:masterClrMapping/>
  </p:clrMapOvr>
</p:sld>
</file>

<file path=ppt/theme/theme1.xml><?xml version="1.0" encoding="utf-8"?>
<a:theme xmlns:a="http://schemas.openxmlformats.org/drawingml/2006/main" name="HS SEDI Template v2">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rgbClr val="FFCC66"/>
        </a:solidFill>
        <a:ln w="6350">
          <a:solidFill>
            <a:schemeClr val="tx1"/>
          </a:solidFill>
          <a:miter lim="800000"/>
          <a:headEnd/>
          <a:tailEnd/>
        </a:ln>
      </a:spPr>
      <a:bodyPr wrap="none" anchor="ctr"/>
      <a:lstStyle>
        <a:defPPr algn="ctr" eaLnBrk="0" hangingPunct="0">
          <a:buClr>
            <a:srgbClr val="FDAA03"/>
          </a:buClr>
          <a:defRPr/>
        </a:defPPr>
      </a:lstStyle>
    </a:spDef>
    <a:lnDef>
      <a:spPr bwMode="auto">
        <a:xfrm>
          <a:off x="0" y="0"/>
          <a:ext cx="1" cy="1"/>
        </a:xfrm>
        <a:custGeom>
          <a:avLst/>
          <a:gdLst/>
          <a:ahLst/>
          <a:cxnLst/>
          <a:rect l="0" t="0" r="0" b="0"/>
          <a:pathLst/>
        </a:custGeom>
        <a:solidFill>
          <a:srgbClr val="FFCC99"/>
        </a:solidFill>
        <a:ln w="12700" cap="flat" cmpd="sng" algn="ctr">
          <a:solidFill>
            <a:srgbClr val="000000"/>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0" fontAlgn="base" latinLnBrk="0" hangingPunct="0">
          <a:lnSpc>
            <a:spcPts val="2500"/>
          </a:lnSpc>
          <a:spcBef>
            <a:spcPct val="0"/>
          </a:spcBef>
          <a:spcAft>
            <a:spcPts val="1000"/>
          </a:spcAft>
          <a:buClr>
            <a:srgbClr val="FDAA03"/>
          </a:buClr>
          <a:buSzTx/>
          <a:buFontTx/>
          <a:buNone/>
          <a:tabLst/>
          <a:defRPr kumimoji="0" lang="en-US" sz="1800" b="1" i="0" u="none" strike="noStrike" cap="none" normalizeH="0" baseline="0" smtClean="0">
            <a:ln>
              <a:noFill/>
            </a:ln>
            <a:solidFill>
              <a:schemeClr val="tx1"/>
            </a:solidFill>
            <a:effectLst/>
            <a:latin typeface="Arial" charset="0"/>
          </a:defRPr>
        </a:defPPr>
      </a:lstStyle>
    </a:lnDef>
  </a:objectDefaults>
  <a:extraClrSchemeLst>
    <a:extraClrScheme>
      <a:clrScheme name="mitrebriefing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mitrebriefing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mitrebriefing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mitrebriefing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mitrebriefing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mitrebriefing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mitrebriefing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
      <a:clrScheme name="mitrebriefing 8">
        <a:dk1>
          <a:srgbClr val="000000"/>
        </a:dk1>
        <a:lt1>
          <a:srgbClr val="FFFFFF"/>
        </a:lt1>
        <a:dk2>
          <a:srgbClr val="000000"/>
        </a:dk2>
        <a:lt2>
          <a:srgbClr val="808080"/>
        </a:lt2>
        <a:accent1>
          <a:srgbClr val="FFFFCC"/>
        </a:accent1>
        <a:accent2>
          <a:srgbClr val="99CCFF"/>
        </a:accent2>
        <a:accent3>
          <a:srgbClr val="FFFFFF"/>
        </a:accent3>
        <a:accent4>
          <a:srgbClr val="000000"/>
        </a:accent4>
        <a:accent5>
          <a:srgbClr val="FFFFE2"/>
        </a:accent5>
        <a:accent6>
          <a:srgbClr val="8AB9E7"/>
        </a:accent6>
        <a:hlink>
          <a:srgbClr val="CCCCFF"/>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documentManagement>
    <Description0 xmlns="BD4C8B7C-C1E9-483E-883D-65652DAF6F67">Briefing template for use with work program deliverables authored by, and attributed to, HS SEDI. Contains DHS Seal and HS SEDI identifier, and MITRE attribution. This is an Office 2007 template</Description0>
    <Format xmlns="BD4C8B7C-C1E9-483E-883D-65652DAF6F67">PowerPoint</Format>
    <Dept_x002f_Type xmlns="BD4C8B7C-C1E9-483E-883D-65652DAF6F67">HS SEDI</Dept_x002f_Type>
    <Updated xmlns="BD4C8B7C-C1E9-483E-883D-65652DAF6F67">2011-01-03T05:00:00+00:00</Updated>
    <Version0 xmlns="BD4C8B7C-C1E9-483E-883D-65652DAF6F67">v3</Version0>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7C8B4CBDE9C13E48883D65652DAF6F67" ma:contentTypeVersion="0" ma:contentTypeDescription="Create a new document." ma:contentTypeScope="" ma:versionID="500b471f781d37868b5a7a8e58587149">
  <xsd:schema xmlns:xsd="http://www.w3.org/2001/XMLSchema" xmlns:p="http://schemas.microsoft.com/office/2006/metadata/properties" xmlns:ns2="BD4C8B7C-C1E9-483E-883D-65652DAF6F67" targetNamespace="http://schemas.microsoft.com/office/2006/metadata/properties" ma:root="true" ma:fieldsID="7bc23b5d49a0f1c1a2024d62cef0039c" ns2:_="">
    <xsd:import namespace="BD4C8B7C-C1E9-483E-883D-65652DAF6F67"/>
    <xsd:element name="properties">
      <xsd:complexType>
        <xsd:sequence>
          <xsd:element name="documentManagement">
            <xsd:complexType>
              <xsd:all>
                <xsd:element ref="ns2:Dept_x002f_Type"/>
                <xsd:element ref="ns2:Format"/>
                <xsd:element ref="ns2:Description0" minOccurs="0"/>
                <xsd:element ref="ns2:Updated" minOccurs="0"/>
                <xsd:element ref="ns2:Version0"/>
              </xsd:all>
            </xsd:complexType>
          </xsd:element>
        </xsd:sequence>
      </xsd:complexType>
    </xsd:element>
  </xsd:schema>
  <xsd:schema xmlns:xsd="http://www.w3.org/2001/XMLSchema" xmlns:dms="http://schemas.microsoft.com/office/2006/documentManagement/types" targetNamespace="BD4C8B7C-C1E9-483E-883D-65652DAF6F67" elementFormDefault="qualified">
    <xsd:import namespace="http://schemas.microsoft.com/office/2006/documentManagement/types"/>
    <xsd:element name="Dept_x002f_Type" ma:index="8" ma:displayName="TempType" ma:format="Dropdown" ma:internalName="Dept_x002f_Type">
      <xsd:simpleType>
        <xsd:restriction base="dms:Choice">
          <xsd:enumeration value="Tab"/>
          <xsd:enumeration value="CCG"/>
          <xsd:enumeration value="HS SEDI"/>
          <xsd:enumeration value="HLSC"/>
          <xsd:enumeration value="MITRE"/>
          <xsd:enumeration value="Miscellaneous"/>
        </xsd:restriction>
      </xsd:simpleType>
    </xsd:element>
    <xsd:element name="Format" ma:index="9" ma:displayName="Format" ma:default="Word Doc" ma:format="Dropdown" ma:internalName="Format">
      <xsd:simpleType>
        <xsd:restriction base="dms:Choice">
          <xsd:enumeration value="Word Doc"/>
          <xsd:enumeration value="PowerPoint"/>
          <xsd:enumeration value="Excel"/>
          <xsd:enumeration value="Access"/>
          <xsd:enumeration value="PDF"/>
          <xsd:enumeration value="Zip"/>
          <xsd:enumeration value="Other"/>
        </xsd:restriction>
      </xsd:simpleType>
    </xsd:element>
    <xsd:element name="Description0" ma:index="10" nillable="true" ma:displayName="Description" ma:internalName="Description0">
      <xsd:simpleType>
        <xsd:restriction base="dms:Note"/>
      </xsd:simpleType>
    </xsd:element>
    <xsd:element name="Updated" ma:index="11" nillable="true" ma:displayName="Updated" ma:format="DateOnly" ma:internalName="Updated">
      <xsd:simpleType>
        <xsd:restriction base="dms:DateTime"/>
      </xsd:simpleType>
    </xsd:element>
    <xsd:element name="Version0" ma:index="12" ma:displayName="Version" ma:format="Dropdown" ma:internalName="Version0">
      <xsd:simpleType>
        <xsd:restriction base="dms:Choice">
          <xsd:enumeration value="v1"/>
          <xsd:enumeration value="v2"/>
          <xsd:enumeration value="v3"/>
          <xsd:enumeration value="v4"/>
          <xsd:enumeration value="v5"/>
          <xsd:enumeration value="v6"/>
          <xsd:enumeration value="v7"/>
          <xsd:enumeration value="v8"/>
          <xsd:enumeration value="v9"/>
          <xsd:enumeration value="v10"/>
          <xsd:enumeration value="v11"/>
          <xsd:enumeration value="v12"/>
          <xsd:enumeration value="v13"/>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Props1.xml><?xml version="1.0" encoding="utf-8"?>
<ds:datastoreItem xmlns:ds="http://schemas.openxmlformats.org/officeDocument/2006/customXml" ds:itemID="{D2F418A2-55AA-45F8-B1B0-DB316AAEC689}">
  <ds:schemaRefs>
    <ds:schemaRef ds:uri="http://purl.org/dc/elements/1.1/"/>
    <ds:schemaRef ds:uri="BD4C8B7C-C1E9-483E-883D-65652DAF6F67"/>
    <ds:schemaRef ds:uri="http://schemas.microsoft.com/office/2006/metadata/properties"/>
    <ds:schemaRef ds:uri="http://purl.org/dc/dcmitype/"/>
    <ds:schemaRef ds:uri="http://purl.org/dc/terms/"/>
    <ds:schemaRef ds:uri="http://schemas.microsoft.com/office/2006/documentManagement/types"/>
    <ds:schemaRef ds:uri="http://schemas.openxmlformats.org/package/2006/metadata/core-properties"/>
    <ds:schemaRef ds:uri="http://www.w3.org/XML/1998/namespace"/>
  </ds:schemaRefs>
</ds:datastoreItem>
</file>

<file path=customXml/itemProps2.xml><?xml version="1.0" encoding="utf-8"?>
<ds:datastoreItem xmlns:ds="http://schemas.openxmlformats.org/officeDocument/2006/customXml" ds:itemID="{95B4A1C3-214A-4A0D-8F13-3B681E727AE4}">
  <ds:schemaRefs>
    <ds:schemaRef ds:uri="http://schemas.microsoft.com/sharepoint/v3/contenttype/forms"/>
  </ds:schemaRefs>
</ds:datastoreItem>
</file>

<file path=customXml/itemProps3.xml><?xml version="1.0" encoding="utf-8"?>
<ds:datastoreItem xmlns:ds="http://schemas.openxmlformats.org/officeDocument/2006/customXml" ds:itemID="{D1A009C0-BB5C-4005-989E-5CE421EF44E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BD4C8B7C-C1E9-483E-883D-65652DAF6F67"/>
    <ds:schemaRef ds:uri="http://schemas.microsoft.com/office/2006/documentManagement/typ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docProps/app.xml><?xml version="1.0" encoding="utf-8"?>
<Properties xmlns="http://schemas.openxmlformats.org/officeDocument/2006/extended-properties" xmlns:vt="http://schemas.openxmlformats.org/officeDocument/2006/docPropsVTypes">
  <Template>HS SEDI Template v2</Template>
  <TotalTime>11319</TotalTime>
  <Words>537</Words>
  <Application>Microsoft Office PowerPoint</Application>
  <PresentationFormat>On-screen Show (4:3)</PresentationFormat>
  <Paragraphs>84</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HS SEDI Template v2</vt:lpstr>
      <vt:lpstr>@variable_instance –  Deprecate or Fix?</vt:lpstr>
      <vt:lpstr>Ambiguity in the definitions of @variable_instance</vt:lpstr>
      <vt:lpstr>Confusion with Variable Values</vt:lpstr>
      <vt:lpstr>Variable Instance Overview</vt:lpstr>
      <vt:lpstr>Sample Definition</vt:lpstr>
      <vt:lpstr>Two Instances Of Variable Values</vt:lpstr>
      <vt:lpstr>OVAL System Characteristics</vt:lpstr>
      <vt:lpstr>OVAL Results</vt:lpstr>
      <vt:lpstr>Discussion Topics</vt:lpstr>
    </vt:vector>
  </TitlesOfParts>
  <Company>MITRE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dc:title>
  <dc:creator>Alfred Ouyang</dc:creator>
  <dc:description>Version 1.0 _x000d_
12/03/07</dc:description>
  <cp:lastModifiedBy>Jonathan Baker</cp:lastModifiedBy>
  <cp:revision>106</cp:revision>
  <dcterms:created xsi:type="dcterms:W3CDTF">2011-01-08T16:06:19Z</dcterms:created>
  <dcterms:modified xsi:type="dcterms:W3CDTF">2011-03-23T02:50:06Z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0x0101007C8B4CBDE9C13E48883D65652DAF6F67</vt:lpwstr>
  </property>
  <property fmtid="{D5CDD505-2E9C-101B-9397-08002B2CF9AE}" pid="3" name="Dept/Type">
    <vt:lpwstr>HS SEDI</vt:lpwstr>
  </property>
  <property fmtid="{D5CDD505-2E9C-101B-9397-08002B2CF9AE}" pid="4" name="Description0">
    <vt:lpwstr>Template for use with work program deliverables authored by, and attributed to, HS SEDI. Contains HS SEDI/MITRE logo and copyright notice. This is an Office 2007 template.</vt:lpwstr>
  </property>
  <property fmtid="{D5CDD505-2E9C-101B-9397-08002B2CF9AE}" pid="5" name="Format">
    <vt:lpwstr>PowerPoint</vt:lpwstr>
  </property>
  <property fmtid="{D5CDD505-2E9C-101B-9397-08002B2CF9AE}" pid="6" name="Version0">
    <vt:lpwstr>v1</vt:lpwstr>
  </property>
  <property fmtid="{D5CDD505-2E9C-101B-9397-08002B2CF9AE}" pid="7" name="Updated">
    <vt:lpwstr>2010-06-16T00:00:00Z</vt:lpwstr>
  </property>
  <property fmtid="{D5CDD505-2E9C-101B-9397-08002B2CF9AE}" pid="8" name="MITRE Sensitivity">
    <vt:lpwstr>Internal MITRE Information</vt:lpwstr>
  </property>
  <property fmtid="{D5CDD505-2E9C-101B-9397-08002B2CF9AE}" pid="9" name="Release Statement">
    <vt:lpwstr>For Internal MITRE Use</vt:lpwstr>
  </property>
</Properties>
</file>

<file path=docProps/thumbnail.jpeg>
</file>