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Lst>
  <p:notesMasterIdLst>
    <p:notesMasterId r:id="rId19"/>
  </p:notesMasterIdLst>
  <p:handoutMasterIdLst>
    <p:handoutMasterId r:id="rId20"/>
  </p:handoutMasterIdLst>
  <p:sldIdLst>
    <p:sldId id="256" r:id="rId5"/>
    <p:sldId id="273" r:id="rId6"/>
    <p:sldId id="268" r:id="rId7"/>
    <p:sldId id="259" r:id="rId8"/>
    <p:sldId id="269" r:id="rId9"/>
    <p:sldId id="270" r:id="rId10"/>
    <p:sldId id="271" r:id="rId11"/>
    <p:sldId id="272" r:id="rId12"/>
    <p:sldId id="263" r:id="rId13"/>
    <p:sldId id="264" r:id="rId14"/>
    <p:sldId id="274" r:id="rId15"/>
    <p:sldId id="266" r:id="rId16"/>
    <p:sldId id="275" r:id="rId17"/>
    <p:sldId id="276" r:id="rId18"/>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aynes" initials="dj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E75"/>
    <a:srgbClr val="C06000"/>
    <a:srgbClr val="DFECD8"/>
    <a:srgbClr val="C5DDB9"/>
    <a:srgbClr val="FFDBB7"/>
    <a:srgbClr val="8FC7FF"/>
    <a:srgbClr val="C1E0FF"/>
    <a:srgbClr val="DEC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53" autoAdjust="0"/>
    <p:restoredTop sz="94395" autoAdjust="0"/>
  </p:normalViewPr>
  <p:slideViewPr>
    <p:cSldViewPr snapToGrid="0">
      <p:cViewPr varScale="1">
        <p:scale>
          <a:sx n="93" d="100"/>
          <a:sy n="93" d="100"/>
        </p:scale>
        <p:origin x="-121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dirty="0"/>
          </a:p>
        </p:txBody>
      </p:sp>
    </p:spTree>
    <p:extLst>
      <p:ext uri="{BB962C8B-B14F-4D97-AF65-F5344CB8AC3E}">
        <p14:creationId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dirty="0"/>
          </a:p>
        </p:txBody>
      </p:sp>
    </p:spTree>
    <p:extLst>
      <p:ext uri="{BB962C8B-B14F-4D97-AF65-F5344CB8AC3E}">
        <p14:creationId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dirty="0"/>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1"/>
          <p:cNvSpPr>
            <a:spLocks noGrp="1"/>
          </p:cNvSpPr>
          <p:nvPr>
            <p:ph type="subTitle" idx="1"/>
          </p:nvPr>
        </p:nvSpPr>
        <p:spPr/>
        <p:txBody>
          <a:bodyPr/>
          <a:lstStyle/>
          <a:p>
            <a:pPr eaLnBrk="1" hangingPunct="1"/>
            <a:r>
              <a:rPr lang="en-US" dirty="0" smtClean="0"/>
              <a:t>Danny </a:t>
            </a:r>
            <a:r>
              <a:rPr lang="en-US" dirty="0"/>
              <a:t>H</a:t>
            </a:r>
            <a:r>
              <a:rPr lang="en-US" dirty="0" smtClean="0"/>
              <a:t>aynes</a:t>
            </a:r>
          </a:p>
          <a:p>
            <a:pPr eaLnBrk="1" hangingPunct="1"/>
            <a:r>
              <a:rPr lang="en-US" dirty="0" smtClean="0"/>
              <a:t>The MITRE Corporation</a:t>
            </a:r>
          </a:p>
        </p:txBody>
      </p:sp>
      <p:sp>
        <p:nvSpPr>
          <p:cNvPr id="4099" name="Title 2"/>
          <p:cNvSpPr>
            <a:spLocks noGrp="1"/>
          </p:cNvSpPr>
          <p:nvPr>
            <p:ph type="ctrTitle" sz="quarter"/>
          </p:nvPr>
        </p:nvSpPr>
        <p:spPr/>
        <p:txBody>
          <a:bodyPr/>
          <a:lstStyle/>
          <a:p>
            <a:pPr eaLnBrk="1" hangingPunct="1"/>
            <a:r>
              <a:rPr lang="en-US" dirty="0"/>
              <a:t>Mask Attribute - Deprecate </a:t>
            </a:r>
            <a:r>
              <a:rPr lang="en-US" dirty="0" smtClean="0"/>
              <a:t>or Fix? </a:t>
            </a:r>
          </a:p>
        </p:txBody>
      </p:sp>
    </p:spTree>
    <p:extLst>
      <p:ext uri="{BB962C8B-B14F-4D97-AF65-F5344CB8AC3E}">
        <p14:creationId xmlns:p14="http://schemas.microsoft.com/office/powerpoint/2010/main" val="20535035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5774076" y="903736"/>
            <a:ext cx="3191504" cy="858157"/>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noAutofit/>
          </a:bodyPr>
          <a:lstStyle/>
          <a:p>
            <a:r>
              <a:rPr lang="en-US" sz="1200" i="1" dirty="0">
                <a:latin typeface="+mj-lt"/>
              </a:rPr>
              <a:t>Reminder: "A system characteristics file that is not held within a results file should not use the mask attribute."</a:t>
            </a:r>
          </a:p>
        </p:txBody>
      </p:sp>
      <p:sp>
        <p:nvSpPr>
          <p:cNvPr id="2" name="Title 1"/>
          <p:cNvSpPr>
            <a:spLocks noGrp="1"/>
          </p:cNvSpPr>
          <p:nvPr>
            <p:ph type="title"/>
          </p:nvPr>
        </p:nvSpPr>
        <p:spPr/>
        <p:txBody>
          <a:bodyPr/>
          <a:lstStyle/>
          <a:p>
            <a:r>
              <a:rPr lang="en-US" dirty="0" smtClean="0"/>
              <a:t>Misplaced Schematron rule</a:t>
            </a:r>
            <a:endParaRPr lang="en-US" dirty="0"/>
          </a:p>
        </p:txBody>
      </p:sp>
      <p:sp>
        <p:nvSpPr>
          <p:cNvPr id="3" name="Content Placeholder 2"/>
          <p:cNvSpPr>
            <a:spLocks noGrp="1"/>
          </p:cNvSpPr>
          <p:nvPr>
            <p:ph idx="1"/>
          </p:nvPr>
        </p:nvSpPr>
        <p:spPr>
          <a:xfrm>
            <a:off x="564778" y="2473396"/>
            <a:ext cx="7696200" cy="2088330"/>
          </a:xfrm>
        </p:spPr>
        <p:txBody>
          <a:bodyPr/>
          <a:lstStyle/>
          <a:p>
            <a:r>
              <a:rPr lang="en-US" dirty="0" smtClean="0"/>
              <a:t>Used to enforce the masking of all item </a:t>
            </a:r>
            <a:r>
              <a:rPr lang="en-US" dirty="0" smtClean="0"/>
              <a:t>entities</a:t>
            </a:r>
            <a:endParaRPr lang="en-US" dirty="0" smtClean="0"/>
          </a:p>
          <a:p>
            <a:pPr lvl="1"/>
            <a:endParaRPr lang="en-US" dirty="0"/>
          </a:p>
          <a:p>
            <a:r>
              <a:rPr lang="en-US" dirty="0" smtClean="0"/>
              <a:t>We do not want to enforce this in a standalone OVAL System Characteristics document</a:t>
            </a:r>
          </a:p>
          <a:p>
            <a:pPr lvl="1"/>
            <a:r>
              <a:rPr lang="en-US" dirty="0" smtClean="0"/>
              <a:t>We need to enforce this in an OVAL Results document</a:t>
            </a:r>
          </a:p>
          <a:p>
            <a:pPr lvl="1"/>
            <a:endParaRPr lang="en-US" dirty="0"/>
          </a:p>
          <a:p>
            <a:r>
              <a:rPr lang="en-US" dirty="0" smtClean="0"/>
              <a:t>Let's move it to the OVAL Results schema</a:t>
            </a:r>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9</a:t>
            </a:fld>
            <a:endParaRPr lang="en-US" dirty="0"/>
          </a:p>
        </p:txBody>
      </p:sp>
      <p:sp>
        <p:nvSpPr>
          <p:cNvPr id="6" name="Rectangle 5"/>
          <p:cNvSpPr/>
          <p:nvPr/>
        </p:nvSpPr>
        <p:spPr>
          <a:xfrm>
            <a:off x="564778" y="903736"/>
            <a:ext cx="5209298" cy="1569660"/>
          </a:xfrm>
          <a:prstGeom prst="rect">
            <a:avLst/>
          </a:prstGeom>
        </p:spPr>
        <p:txBody>
          <a:bodyPr wrap="square">
            <a:spAutoFit/>
          </a:bodyPr>
          <a:lstStyle/>
          <a:p>
            <a:r>
              <a:rPr lang="en-US" sz="1200" b="0" dirty="0">
                <a:solidFill>
                  <a:srgbClr val="000096"/>
                </a:solidFill>
                <a:latin typeface="Consolas" pitchFamily="49" charset="0"/>
                <a:cs typeface="Consolas" pitchFamily="49" charset="0"/>
              </a:rPr>
              <a:t>&lt;sch:rule</a:t>
            </a:r>
            <a:r>
              <a:rPr lang="en-US" sz="1200" b="0" dirty="0">
                <a:solidFill>
                  <a:srgbClr val="F5844C"/>
                </a:solidFill>
                <a:latin typeface="Consolas" pitchFamily="49" charset="0"/>
                <a:cs typeface="Consolas" pitchFamily="49" charset="0"/>
              </a:rPr>
              <a:t> context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"oval-sc:system_data</a:t>
            </a:r>
            <a:r>
              <a:rPr lang="en-US" sz="1200" b="0" dirty="0" smtClean="0">
                <a:solidFill>
                  <a:srgbClr val="993300"/>
                </a:solidFill>
                <a:latin typeface="Consolas" pitchFamily="49" charset="0"/>
                <a:cs typeface="Consolas" pitchFamily="49" charset="0"/>
              </a:rPr>
              <a:t>/*/*|</a:t>
            </a:r>
          </a:p>
          <a:p>
            <a:r>
              <a:rPr lang="en-US" sz="1200" b="0" dirty="0">
                <a:solidFill>
                  <a:srgbClr val="993300"/>
                </a:solidFill>
                <a:latin typeface="Consolas" pitchFamily="49" charset="0"/>
                <a:cs typeface="Consolas" pitchFamily="49" charset="0"/>
              </a:rPr>
              <a:t> </a:t>
            </a:r>
            <a:r>
              <a:rPr lang="en-US" sz="1200" b="0" dirty="0" smtClean="0">
                <a:solidFill>
                  <a:srgbClr val="993300"/>
                </a:solidFill>
                <a:latin typeface="Consolas" pitchFamily="49" charset="0"/>
                <a:cs typeface="Consolas" pitchFamily="49" charset="0"/>
              </a:rPr>
              <a:t>                  oval-sc:system_data/*/*/*"</a:t>
            </a:r>
            <a:r>
              <a:rPr lang="en-US" sz="1200" b="0" dirty="0" smtClean="0">
                <a:solidFill>
                  <a:srgbClr val="000096"/>
                </a:solidFill>
                <a:latin typeface="Consolas" pitchFamily="49" charset="0"/>
                <a:cs typeface="Consolas" pitchFamily="49" charset="0"/>
              </a:rPr>
              <a:t>&gt;</a:t>
            </a:r>
          </a:p>
          <a:p>
            <a:r>
              <a:rPr lang="en-US" sz="1200" b="0" dirty="0">
                <a:solidFill>
                  <a:srgbClr val="000096"/>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 &lt;</a:t>
            </a:r>
            <a:r>
              <a:rPr lang="en-US" sz="1200" b="0" dirty="0">
                <a:solidFill>
                  <a:srgbClr val="000096"/>
                </a:solidFill>
                <a:latin typeface="Consolas" pitchFamily="49" charset="0"/>
                <a:cs typeface="Consolas" pitchFamily="49" charset="0"/>
              </a:rPr>
              <a:t>sch:assert</a:t>
            </a:r>
            <a:r>
              <a:rPr lang="en-US" sz="1200" b="0" dirty="0">
                <a:solidFill>
                  <a:srgbClr val="F5844C"/>
                </a:solidFill>
                <a:latin typeface="Consolas" pitchFamily="49" charset="0"/>
                <a:cs typeface="Consolas" pitchFamily="49" charset="0"/>
              </a:rPr>
              <a:t> test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"not</a:t>
            </a:r>
            <a:r>
              <a:rPr lang="en-US" sz="1200" b="0" dirty="0">
                <a:solidFill>
                  <a:srgbClr val="993300"/>
                </a:solidFill>
                <a:latin typeface="Consolas" pitchFamily="49" charset="0"/>
                <a:cs typeface="Consolas" pitchFamily="49" charset="0"/>
              </a:rPr>
              <a:t>(@mask) or @mask</a:t>
            </a:r>
            <a:r>
              <a:rPr lang="en-US" sz="1200" b="0" dirty="0" smtClean="0">
                <a:solidFill>
                  <a:srgbClr val="993300"/>
                </a:solidFill>
                <a:latin typeface="Consolas" pitchFamily="49" charset="0"/>
                <a:cs typeface="Consolas" pitchFamily="49" charset="0"/>
              </a:rPr>
              <a:t>='false' </a:t>
            </a:r>
            <a:r>
              <a:rPr lang="en-US" sz="1200" b="0" dirty="0">
                <a:solidFill>
                  <a:srgbClr val="993300"/>
                </a:solidFill>
                <a:latin typeface="Consolas" pitchFamily="49" charset="0"/>
                <a:cs typeface="Consolas" pitchFamily="49" charset="0"/>
              </a:rPr>
              <a:t>or </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endParaRPr lang="en-US" sz="1200" b="0" dirty="0">
              <a:solidFill>
                <a:srgbClr val="000096"/>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item </a:t>
            </a:r>
            <a:r>
              <a:rPr lang="en-US" sz="1200" b="0" dirty="0">
                <a:solidFill>
                  <a:srgbClr val="000096"/>
                </a:solidFill>
                <a:latin typeface="Consolas" pitchFamily="49" charset="0"/>
                <a:cs typeface="Consolas" pitchFamily="49" charset="0"/>
              </a:rPr>
              <a:t>&lt;sch:value-of</a:t>
            </a:r>
            <a:r>
              <a:rPr lang="en-US" sz="1200" b="0" dirty="0">
                <a:solidFill>
                  <a:srgbClr val="F5844C"/>
                </a:solidFill>
                <a:latin typeface="Consolas" pitchFamily="49" charset="0"/>
                <a:cs typeface="Consolas" pitchFamily="49" charset="0"/>
              </a:rPr>
              <a:t> select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"../@id":</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t>
            </a:r>
            <a:r>
              <a:rPr lang="en-US" sz="1200" b="0" dirty="0">
                <a:solidFill>
                  <a:srgbClr val="000000"/>
                </a:solidFill>
                <a:latin typeface="Consolas" pitchFamily="49" charset="0"/>
                <a:cs typeface="Consolas" pitchFamily="49" charset="0"/>
              </a:rPr>
              <a:t>- a value for </a:t>
            </a:r>
            <a:r>
              <a:rPr lang="en-US" sz="1200" b="0" dirty="0" smtClean="0">
                <a:solidFill>
                  <a:srgbClr val="000000"/>
                </a:solidFill>
                <a:latin typeface="Consolas" pitchFamily="49" charset="0"/>
                <a:cs typeface="Consolas" pitchFamily="49" charset="0"/>
              </a:rPr>
              <a:t>the</a:t>
            </a:r>
          </a:p>
          <a:p>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&lt;sch:value-of</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select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"name()"</a:t>
            </a:r>
            <a:r>
              <a:rPr lang="en-US" sz="1200" b="0" dirty="0" smtClean="0">
                <a:solidFill>
                  <a:srgbClr val="000096"/>
                </a:solidFill>
                <a:latin typeface="Consolas" pitchFamily="49" charset="0"/>
                <a:cs typeface="Consolas" pitchFamily="49" charset="0"/>
              </a:rPr>
              <a:t>/&gt; </a:t>
            </a:r>
            <a:r>
              <a:rPr lang="en-US" sz="1200" b="0" dirty="0" smtClean="0">
                <a:solidFill>
                  <a:srgbClr val="000000"/>
                </a:solidFill>
                <a:latin typeface="Consolas" pitchFamily="49" charset="0"/>
                <a:cs typeface="Consolas" pitchFamily="49" charset="0"/>
              </a:rPr>
              <a:t>entity </a:t>
            </a:r>
            <a:r>
              <a:rPr lang="en-US" sz="1200" b="0" dirty="0">
                <a:solidFill>
                  <a:srgbClr val="000000"/>
                </a:solidFill>
                <a:latin typeface="Consolas" pitchFamily="49" charset="0"/>
                <a:cs typeface="Consolas" pitchFamily="49" charset="0"/>
              </a:rPr>
              <a:t>should only be </a:t>
            </a:r>
            <a:r>
              <a:rPr lang="en-US" sz="1200" b="0" dirty="0" smtClean="0">
                <a:solidFill>
                  <a:srgbClr val="000000"/>
                </a:solidFill>
                <a:latin typeface="Consolas" pitchFamily="49" charset="0"/>
                <a:cs typeface="Consolas" pitchFamily="49" charset="0"/>
              </a:rPr>
              <a:t>   </a:t>
            </a:r>
          </a:p>
          <a:p>
            <a:r>
              <a:rPr lang="en-US" sz="1200" b="0" dirty="0" smtClean="0">
                <a:solidFill>
                  <a:srgbClr val="000000"/>
                </a:solidFill>
                <a:latin typeface="Consolas" pitchFamily="49" charset="0"/>
                <a:cs typeface="Consolas" pitchFamily="49" charset="0"/>
              </a:rPr>
              <a:t>    supplied </a:t>
            </a:r>
            <a:r>
              <a:rPr lang="en-US" sz="1200" b="0" dirty="0">
                <a:solidFill>
                  <a:srgbClr val="000000"/>
                </a:solidFill>
                <a:latin typeface="Consolas" pitchFamily="49" charset="0"/>
                <a:cs typeface="Consolas" pitchFamily="49" charset="0"/>
              </a:rPr>
              <a:t>if the mask attribute is 'false'</a:t>
            </a:r>
          </a:p>
          <a:p>
            <a:r>
              <a:rPr lang="en-US" sz="1200" b="0" dirty="0" smtClean="0">
                <a:solidFill>
                  <a:srgbClr val="000096"/>
                </a:solidFill>
                <a:latin typeface="Consolas" pitchFamily="49" charset="0"/>
                <a:cs typeface="Consolas" pitchFamily="49" charset="0"/>
              </a:rPr>
              <a:t>  &lt;/</a:t>
            </a:r>
            <a:r>
              <a:rPr lang="en-US" sz="1200" b="0" dirty="0">
                <a:solidFill>
                  <a:srgbClr val="000096"/>
                </a:solidFill>
                <a:latin typeface="Consolas" pitchFamily="49" charset="0"/>
                <a:cs typeface="Consolas" pitchFamily="49" charset="0"/>
              </a:rPr>
              <a:t>sch:assert</a:t>
            </a:r>
            <a:r>
              <a:rPr lang="en-US" sz="1200" b="0" dirty="0" smtClean="0">
                <a:solidFill>
                  <a:srgbClr val="000096"/>
                </a:solidFill>
                <a:latin typeface="Consolas" pitchFamily="49" charset="0"/>
                <a:cs typeface="Consolas" pitchFamily="49" charset="0"/>
              </a:rPr>
              <a:t>&gt;</a:t>
            </a:r>
          </a:p>
          <a:p>
            <a:r>
              <a:rPr lang="en-US" sz="1200" b="0" dirty="0">
                <a:solidFill>
                  <a:srgbClr val="000096"/>
                </a:solidFill>
                <a:latin typeface="Consolas" pitchFamily="49" charset="0"/>
                <a:cs typeface="Consolas" pitchFamily="49" charset="0"/>
              </a:rPr>
              <a:t>&lt;/sch:rule&gt;</a:t>
            </a:r>
            <a:endParaRPr lang="en-US" sz="1200" b="0" dirty="0" smtClean="0">
              <a:solidFill>
                <a:srgbClr val="000096"/>
              </a:solidFill>
              <a:latin typeface="Consolas" pitchFamily="49" charset="0"/>
              <a:cs typeface="Consolas" pitchFamily="49" charset="0"/>
            </a:endParaRPr>
          </a:p>
        </p:txBody>
      </p:sp>
      <p:sp>
        <p:nvSpPr>
          <p:cNvPr id="9" name="Rounded Rectangle 8"/>
          <p:cNvSpPr/>
          <p:nvPr/>
        </p:nvSpPr>
        <p:spPr>
          <a:xfrm>
            <a:off x="2137026" y="888382"/>
            <a:ext cx="2455522" cy="486235"/>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5" name="Rectangle 4"/>
          <p:cNvSpPr/>
          <p:nvPr/>
        </p:nvSpPr>
        <p:spPr>
          <a:xfrm>
            <a:off x="564778" y="4861100"/>
            <a:ext cx="8188503" cy="1384995"/>
          </a:xfrm>
          <a:prstGeom prst="rect">
            <a:avLst/>
          </a:prstGeom>
        </p:spPr>
        <p:txBody>
          <a:bodyPr wrap="square">
            <a:spAutoFit/>
          </a:bodyPr>
          <a:lstStyle/>
          <a:p>
            <a:r>
              <a:rPr lang="en-US" sz="1200" b="0" dirty="0">
                <a:solidFill>
                  <a:srgbClr val="000096"/>
                </a:solidFill>
                <a:latin typeface="Consolas" pitchFamily="49" charset="0"/>
                <a:cs typeface="Consolas" pitchFamily="49" charset="0"/>
              </a:rPr>
              <a:t>&lt;sch:rule</a:t>
            </a:r>
            <a:r>
              <a:rPr lang="en-US" sz="1200" b="0" dirty="0">
                <a:solidFill>
                  <a:srgbClr val="F5844C"/>
                </a:solidFill>
                <a:latin typeface="Consolas" pitchFamily="49" charset="0"/>
                <a:cs typeface="Consolas" pitchFamily="49" charset="0"/>
              </a:rPr>
              <a:t> </a:t>
            </a:r>
            <a:endParaRPr lang="en-US" sz="1200" b="0" dirty="0" smtClean="0">
              <a:solidFill>
                <a:srgbClr val="F5844C"/>
              </a:solidFill>
              <a:latin typeface="Consolas" pitchFamily="49" charset="0"/>
              <a:cs typeface="Consolas" pitchFamily="49" charset="0"/>
            </a:endParaRPr>
          </a:p>
          <a:p>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 context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"/oval-res:oval_results/oval-res:results/oval-res:system/oval-sc:system_data</a:t>
            </a:r>
            <a:r>
              <a:rPr lang="en-US" sz="1200" b="0" dirty="0" smtClean="0">
                <a:solidFill>
                  <a:srgbClr val="993300"/>
                </a:solidFill>
                <a:latin typeface="Consolas" pitchFamily="49" charset="0"/>
                <a:cs typeface="Consolas" pitchFamily="49" charset="0"/>
              </a:rPr>
              <a:t>/*/*|</a:t>
            </a:r>
          </a:p>
          <a:p>
            <a:r>
              <a:rPr lang="en-US" sz="1200" b="0" dirty="0">
                <a:solidFill>
                  <a:srgbClr val="993300"/>
                </a:solidFill>
                <a:latin typeface="Consolas" pitchFamily="49" charset="0"/>
                <a:cs typeface="Consolas" pitchFamily="49" charset="0"/>
              </a:rPr>
              <a:t> </a:t>
            </a:r>
            <a:r>
              <a:rPr lang="en-US" sz="1200" b="0" dirty="0" smtClean="0">
                <a:solidFill>
                  <a:srgbClr val="993300"/>
                </a:solidFill>
                <a:latin typeface="Consolas" pitchFamily="49" charset="0"/>
                <a:cs typeface="Consolas" pitchFamily="49" charset="0"/>
              </a:rPr>
              <a:t>          /</a:t>
            </a:r>
            <a:r>
              <a:rPr lang="en-US" sz="1200" b="0" dirty="0">
                <a:solidFill>
                  <a:srgbClr val="993300"/>
                </a:solidFill>
                <a:latin typeface="Consolas" pitchFamily="49" charset="0"/>
                <a:cs typeface="Consolas" pitchFamily="49" charset="0"/>
              </a:rPr>
              <a:t>oval-res:oval_results/oval-res:results/oval-res:system/oval-sc:system_data</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sch:assert</a:t>
            </a:r>
            <a:r>
              <a:rPr lang="en-US" sz="1200" b="0" dirty="0">
                <a:solidFill>
                  <a:srgbClr val="F5844C"/>
                </a:solidFill>
                <a:latin typeface="Consolas" pitchFamily="49" charset="0"/>
                <a:cs typeface="Consolas" pitchFamily="49" charset="0"/>
              </a:rPr>
              <a:t> test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"not(@mask) or @mask='false' or .=''"</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item </a:t>
            </a:r>
            <a:r>
              <a:rPr lang="en-US" sz="1200" b="0" dirty="0">
                <a:solidFill>
                  <a:srgbClr val="000096"/>
                </a:solidFill>
                <a:latin typeface="Consolas" pitchFamily="49" charset="0"/>
                <a:cs typeface="Consolas" pitchFamily="49" charset="0"/>
              </a:rPr>
              <a:t>&lt;sch:value-of</a:t>
            </a:r>
            <a:r>
              <a:rPr lang="en-US" sz="1200" b="0" dirty="0">
                <a:solidFill>
                  <a:srgbClr val="F5844C"/>
                </a:solidFill>
                <a:latin typeface="Consolas" pitchFamily="49" charset="0"/>
                <a:cs typeface="Consolas" pitchFamily="49" charset="0"/>
              </a:rPr>
              <a:t> select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"../@id"</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t>
            </a:r>
            <a:endParaRPr lang="en-US" sz="1200" b="0" dirty="0" smtClean="0">
              <a:solidFill>
                <a:srgbClr val="000000"/>
              </a:solidFill>
              <a:latin typeface="Consolas" pitchFamily="49" charset="0"/>
              <a:cs typeface="Consolas" pitchFamily="49" charset="0"/>
            </a:endParaRPr>
          </a:p>
          <a:p>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 </a:t>
            </a:r>
            <a:r>
              <a:rPr lang="en-US" sz="1200" b="0" dirty="0">
                <a:solidFill>
                  <a:srgbClr val="000000"/>
                </a:solidFill>
                <a:latin typeface="Consolas" pitchFamily="49" charset="0"/>
                <a:cs typeface="Consolas" pitchFamily="49" charset="0"/>
              </a:rPr>
              <a:t>a </a:t>
            </a:r>
            <a:r>
              <a:rPr lang="en-US" sz="1200" b="0" dirty="0" smtClean="0">
                <a:solidFill>
                  <a:srgbClr val="000000"/>
                </a:solidFill>
                <a:latin typeface="Consolas" pitchFamily="49" charset="0"/>
                <a:cs typeface="Consolas" pitchFamily="49" charset="0"/>
              </a:rPr>
              <a:t>value </a:t>
            </a:r>
            <a:r>
              <a:rPr lang="en-US" sz="1200" b="0" dirty="0">
                <a:solidFill>
                  <a:srgbClr val="000000"/>
                </a:solidFill>
                <a:latin typeface="Consolas" pitchFamily="49" charset="0"/>
                <a:cs typeface="Consolas" pitchFamily="49" charset="0"/>
              </a:rPr>
              <a:t>for the </a:t>
            </a:r>
            <a:r>
              <a:rPr lang="en-US" sz="1200" b="0" dirty="0">
                <a:solidFill>
                  <a:srgbClr val="000096"/>
                </a:solidFill>
                <a:latin typeface="Consolas" pitchFamily="49" charset="0"/>
                <a:cs typeface="Consolas" pitchFamily="49" charset="0"/>
              </a:rPr>
              <a:t>&lt;sch:value-of</a:t>
            </a:r>
            <a:r>
              <a:rPr lang="en-US" sz="1200" b="0" dirty="0">
                <a:solidFill>
                  <a:srgbClr val="F5844C"/>
                </a:solidFill>
                <a:latin typeface="Consolas" pitchFamily="49" charset="0"/>
                <a:cs typeface="Consolas" pitchFamily="49" charset="0"/>
              </a:rPr>
              <a:t> select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"name()"</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entity should only be supplied if the mask </a:t>
            </a:r>
            <a:r>
              <a:rPr lang="en-US" sz="1200" b="0" dirty="0" smtClean="0">
                <a:solidFill>
                  <a:srgbClr val="000000"/>
                </a:solidFill>
                <a:latin typeface="Consolas" pitchFamily="49" charset="0"/>
                <a:cs typeface="Consolas" pitchFamily="49" charset="0"/>
              </a:rPr>
              <a:t> </a:t>
            </a:r>
          </a:p>
          <a:p>
            <a:r>
              <a:rPr lang="en-US" sz="1200" b="0" dirty="0" smtClean="0">
                <a:solidFill>
                  <a:srgbClr val="000000"/>
                </a:solidFill>
                <a:latin typeface="Consolas" pitchFamily="49" charset="0"/>
                <a:cs typeface="Consolas" pitchFamily="49" charset="0"/>
              </a:rPr>
              <a:t>  attribute </a:t>
            </a:r>
            <a:r>
              <a:rPr lang="en-US" sz="1200" b="0" dirty="0">
                <a:solidFill>
                  <a:srgbClr val="000000"/>
                </a:solidFill>
                <a:latin typeface="Consolas" pitchFamily="49" charset="0"/>
                <a:cs typeface="Consolas" pitchFamily="49" charset="0"/>
              </a:rPr>
              <a:t>is 'false'</a:t>
            </a:r>
            <a:r>
              <a:rPr lang="en-US" sz="1200" b="0" dirty="0">
                <a:solidFill>
                  <a:srgbClr val="000096"/>
                </a:solidFill>
                <a:latin typeface="Consolas" pitchFamily="49" charset="0"/>
                <a:cs typeface="Consolas" pitchFamily="49" charset="0"/>
              </a:rPr>
              <a:t>&lt;/sch:assert</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sch:rule&gt;</a:t>
            </a:r>
            <a:endParaRPr lang="en-US" sz="1200" b="0" dirty="0">
              <a:latin typeface="Consolas" pitchFamily="49" charset="0"/>
              <a:cs typeface="Consolas" pitchFamily="49" charset="0"/>
            </a:endParaRPr>
          </a:p>
        </p:txBody>
      </p:sp>
      <p:sp>
        <p:nvSpPr>
          <p:cNvPr id="10" name="Rounded Rectangle 9"/>
          <p:cNvSpPr/>
          <p:nvPr/>
        </p:nvSpPr>
        <p:spPr>
          <a:xfrm>
            <a:off x="1529137" y="5027689"/>
            <a:ext cx="7070331" cy="486235"/>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394653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Modifies the OVAL Definitions document</a:t>
            </a:r>
            <a:endParaRPr lang="en-US" dirty="0"/>
          </a:p>
        </p:txBody>
      </p:sp>
      <p:sp>
        <p:nvSpPr>
          <p:cNvPr id="3" name="Content Placeholder 2"/>
          <p:cNvSpPr>
            <a:spLocks noGrp="1"/>
          </p:cNvSpPr>
          <p:nvPr>
            <p:ph idx="1"/>
          </p:nvPr>
        </p:nvSpPr>
        <p:spPr>
          <a:xfrm>
            <a:off x="538964" y="1037691"/>
            <a:ext cx="7696200" cy="5015714"/>
          </a:xfrm>
        </p:spPr>
        <p:txBody>
          <a:bodyPr/>
          <a:lstStyle/>
          <a:p>
            <a:r>
              <a:rPr lang="en-US" dirty="0" smtClean="0"/>
              <a:t>Original OVAL Definitions document</a:t>
            </a:r>
          </a:p>
          <a:p>
            <a:endParaRPr lang="en-US" dirty="0" smtClean="0"/>
          </a:p>
          <a:p>
            <a:endParaRPr lang="en-US" dirty="0" smtClean="0"/>
          </a:p>
          <a:p>
            <a:pPr marL="0" indent="0">
              <a:buNone/>
            </a:pPr>
            <a:endParaRPr lang="en-US" dirty="0" smtClean="0"/>
          </a:p>
          <a:p>
            <a:r>
              <a:rPr lang="en-US" dirty="0" smtClean="0"/>
              <a:t>OVAL Definitions document in the OVAL Results document</a:t>
            </a:r>
          </a:p>
          <a:p>
            <a:endParaRPr lang="en-US" dirty="0" smtClean="0"/>
          </a:p>
          <a:p>
            <a:endParaRPr lang="en-US" dirty="0"/>
          </a:p>
          <a:p>
            <a:pPr marL="0" indent="0">
              <a:buNone/>
            </a:pPr>
            <a:endParaRPr lang="en-US" dirty="0"/>
          </a:p>
          <a:p>
            <a:r>
              <a:rPr lang="en-US" dirty="0" smtClean="0"/>
              <a:t>Validation Errors</a:t>
            </a:r>
          </a:p>
          <a:p>
            <a:pPr lvl="1"/>
            <a:r>
              <a:rPr lang="en-US" i="1" dirty="0"/>
              <a:t>The datatype for the instance entity is </a:t>
            </a:r>
            <a:r>
              <a:rPr lang="en-US" i="1" dirty="0" smtClean="0"/>
              <a:t>'int' but </a:t>
            </a:r>
            <a:r>
              <a:rPr lang="en-US" i="1" dirty="0"/>
              <a:t>the value is not an </a:t>
            </a:r>
            <a:r>
              <a:rPr lang="en-US" i="1" dirty="0" smtClean="0"/>
              <a:t>integer</a:t>
            </a:r>
            <a:endParaRPr lang="en-US" i="1" dirty="0"/>
          </a:p>
          <a:p>
            <a:pPr lvl="1"/>
            <a:r>
              <a:rPr lang="en-US" i="1" dirty="0" smtClean="0"/>
              <a:t>Operation </a:t>
            </a:r>
            <a:r>
              <a:rPr lang="en-US" i="1" dirty="0"/>
              <a:t>attribute for the pattern entity of a textfilecontent54_object should be '</a:t>
            </a:r>
            <a:r>
              <a:rPr lang="en-US" i="1" dirty="0" smtClean="0"/>
              <a:t>pattern match</a:t>
            </a:r>
            <a:r>
              <a:rPr lang="en-US" i="1" dirty="0" smtClean="0"/>
              <a:t>'</a:t>
            </a:r>
            <a:endParaRPr lang="en-US" i="1" dirty="0" smtClean="0"/>
          </a:p>
          <a:p>
            <a:r>
              <a:rPr lang="en-US" dirty="0" smtClean="0"/>
              <a:t>Changes the meaning of the OVAL </a:t>
            </a:r>
            <a:r>
              <a:rPr lang="en-US" dirty="0" smtClean="0"/>
              <a:t>Definition</a:t>
            </a:r>
            <a:endParaRPr lang="en-US" dirty="0" smtClean="0"/>
          </a:p>
          <a:p>
            <a:pPr lvl="1"/>
            <a:r>
              <a:rPr lang="en-US" dirty="0" smtClean="0"/>
              <a:t>Does not accurately describe what was checked</a:t>
            </a:r>
          </a:p>
          <a:p>
            <a:pPr lvl="1"/>
            <a:r>
              <a:rPr lang="en-US" dirty="0" smtClean="0"/>
              <a:t>Invalidates </a:t>
            </a:r>
            <a:r>
              <a:rPr lang="en-US" dirty="0" smtClean="0"/>
              <a:t>signature</a:t>
            </a:r>
            <a:endParaRPr lang="en-US" dirty="0" smtClean="0"/>
          </a:p>
          <a:p>
            <a:pPr lvl="1"/>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10</a:t>
            </a:fld>
            <a:endParaRPr lang="en-US" dirty="0"/>
          </a:p>
        </p:txBody>
      </p:sp>
      <p:sp>
        <p:nvSpPr>
          <p:cNvPr id="8" name="Rectangle 7"/>
          <p:cNvSpPr/>
          <p:nvPr/>
        </p:nvSpPr>
        <p:spPr>
          <a:xfrm>
            <a:off x="723900" y="1450374"/>
            <a:ext cx="7696200" cy="1015663"/>
          </a:xfrm>
          <a:prstGeom prst="rect">
            <a:avLst/>
          </a:prstGeom>
        </p:spPr>
        <p:txBody>
          <a:bodyPr wrap="square">
            <a:spAutoFit/>
          </a:bodyPr>
          <a:lstStyle/>
          <a:p>
            <a:r>
              <a:rPr lang="en-US" sz="1200" b="0" dirty="0" smtClean="0">
                <a:solidFill>
                  <a:srgbClr val="000096"/>
                </a:solidFill>
                <a:latin typeface="Consolas" pitchFamily="49" charset="0"/>
                <a:cs typeface="Consolas" pitchFamily="49" charset="0"/>
              </a:rPr>
              <a:t>&lt;textfilecontent54_object</a:t>
            </a:r>
            <a:r>
              <a:rPr lang="en-US" sz="1200" b="0" dirty="0" smtClean="0">
                <a:solidFill>
                  <a:srgbClr val="F5844C"/>
                </a:solidFill>
                <a:latin typeface="Consolas" pitchFamily="49" charset="0"/>
                <a:cs typeface="Consolas" pitchFamily="49" charset="0"/>
              </a:rPr>
              <a:t> id</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"oval:sample:obj:1"</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  &lt;filepath</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a:t>
            </a:r>
            <a:r>
              <a:rPr lang="en-US" sz="1200" b="0" dirty="0" smtClean="0">
                <a:solidFill>
                  <a:srgbClr val="000000"/>
                </a:solidFill>
                <a:latin typeface="Consolas" pitchFamily="49" charset="0"/>
                <a:cs typeface="Consolas" pitchFamily="49" charset="0"/>
              </a:rPr>
              <a:t>etc/sensitive-config.txt</a:t>
            </a:r>
            <a:r>
              <a:rPr lang="en-US" sz="1200" b="0" dirty="0" smtClean="0">
                <a:solidFill>
                  <a:srgbClr val="000096"/>
                </a:solidFill>
                <a:latin typeface="Consolas" pitchFamily="49" charset="0"/>
                <a:cs typeface="Consolas" pitchFamily="49" charset="0"/>
              </a:rPr>
              <a:t>&lt;/filepath&gt;</a:t>
            </a:r>
          </a:p>
          <a:p>
            <a:r>
              <a:rPr lang="en-US" sz="1200" b="0" dirty="0">
                <a:solidFill>
                  <a:srgbClr val="000096"/>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 &lt;</a:t>
            </a:r>
            <a:r>
              <a:rPr lang="en-US" sz="1200" b="0" dirty="0">
                <a:solidFill>
                  <a:srgbClr val="000096"/>
                </a:solidFill>
                <a:latin typeface="Consolas" pitchFamily="49" charset="0"/>
                <a:cs typeface="Consolas" pitchFamily="49" charset="0"/>
              </a:rPr>
              <a:t>pattern</a:t>
            </a:r>
            <a:r>
              <a:rPr lang="en-US" sz="1200" b="0" dirty="0">
                <a:solidFill>
                  <a:srgbClr val="F5844C"/>
                </a:solidFill>
                <a:latin typeface="Consolas" pitchFamily="49" charset="0"/>
                <a:cs typeface="Consolas" pitchFamily="49" charset="0"/>
              </a:rPr>
              <a:t> 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"true"</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operation</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"pattern match"</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password=(*)</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pattern</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  &lt;</a:t>
            </a:r>
            <a:r>
              <a:rPr lang="en-US" sz="1200" b="0" dirty="0">
                <a:solidFill>
                  <a:srgbClr val="000096"/>
                </a:solidFill>
                <a:latin typeface="Consolas" pitchFamily="49" charset="0"/>
                <a:cs typeface="Consolas" pitchFamily="49" charset="0"/>
              </a:rPr>
              <a:t>instance</a:t>
            </a:r>
            <a:r>
              <a:rPr lang="en-US" sz="1200" b="0" dirty="0">
                <a:solidFill>
                  <a:srgbClr val="F5844C"/>
                </a:solidFill>
                <a:latin typeface="Consolas" pitchFamily="49" charset="0"/>
                <a:cs typeface="Consolas" pitchFamily="49" charset="0"/>
              </a:rPr>
              <a:t> 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"true"</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datatype</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"int"</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1</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instance</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textfilecontent54_object&gt;</a:t>
            </a:r>
            <a:endParaRPr lang="en-US" sz="1200" b="0" dirty="0">
              <a:latin typeface="Consolas" pitchFamily="49" charset="0"/>
              <a:cs typeface="Consolas" pitchFamily="49" charset="0"/>
            </a:endParaRPr>
          </a:p>
        </p:txBody>
      </p:sp>
      <p:sp>
        <p:nvSpPr>
          <p:cNvPr id="11" name="Rectangle 10"/>
          <p:cNvSpPr/>
          <p:nvPr/>
        </p:nvSpPr>
        <p:spPr>
          <a:xfrm>
            <a:off x="693934" y="2863378"/>
            <a:ext cx="7726165" cy="1015663"/>
          </a:xfrm>
          <a:prstGeom prst="rect">
            <a:avLst/>
          </a:prstGeom>
        </p:spPr>
        <p:txBody>
          <a:bodyPr wrap="square">
            <a:spAutoFit/>
          </a:bodyPr>
          <a:lstStyle/>
          <a:p>
            <a:r>
              <a:rPr lang="en-US" sz="1200" b="0" dirty="0">
                <a:solidFill>
                  <a:srgbClr val="000096"/>
                </a:solidFill>
                <a:latin typeface="Consolas" pitchFamily="49" charset="0"/>
                <a:cs typeface="Consolas" pitchFamily="49" charset="0"/>
              </a:rPr>
              <a:t>&lt;</a:t>
            </a:r>
            <a:r>
              <a:rPr lang="en-US" sz="1200" b="0" dirty="0" smtClean="0">
                <a:solidFill>
                  <a:srgbClr val="000096"/>
                </a:solidFill>
                <a:latin typeface="Consolas" pitchFamily="49" charset="0"/>
                <a:cs typeface="Consolas" pitchFamily="49" charset="0"/>
              </a:rPr>
              <a:t>textfilecontent54_object</a:t>
            </a:r>
            <a:r>
              <a:rPr lang="en-US" sz="1200" b="0" dirty="0" smtClean="0">
                <a:solidFill>
                  <a:srgbClr val="F5844C"/>
                </a:solidFill>
                <a:latin typeface="Consolas" pitchFamily="49" charset="0"/>
                <a:cs typeface="Consolas" pitchFamily="49" charset="0"/>
              </a:rPr>
              <a:t> id</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"oval:sample:obj:1"</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&lt;filepath&gt;</a:t>
            </a:r>
            <a:r>
              <a:rPr lang="en-US" sz="1200" b="0" dirty="0" smtClean="0">
                <a:solidFill>
                  <a:srgbClr val="000000"/>
                </a:solidFill>
                <a:latin typeface="Consolas" pitchFamily="49" charset="0"/>
                <a:cs typeface="Consolas" pitchFamily="49" charset="0"/>
              </a:rPr>
              <a:t>/etc/sensitive-config.txt</a:t>
            </a:r>
            <a:r>
              <a:rPr lang="en-US" sz="1200" b="0" dirty="0" smtClean="0">
                <a:solidFill>
                  <a:srgbClr val="000096"/>
                </a:solidFill>
                <a:latin typeface="Consolas" pitchFamily="49" charset="0"/>
                <a:cs typeface="Consolas" pitchFamily="49" charset="0"/>
              </a:rPr>
              <a:t>&lt;/filepath</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pattern</a:t>
            </a:r>
            <a:r>
              <a:rPr lang="en-US" sz="1200" b="0" dirty="0">
                <a:solidFill>
                  <a:srgbClr val="F5844C"/>
                </a:solidFill>
                <a:latin typeface="Consolas" pitchFamily="49" charset="0"/>
                <a:cs typeface="Consolas" pitchFamily="49" charset="0"/>
              </a:rPr>
              <a:t> 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"true"</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instance</a:t>
            </a:r>
            <a:r>
              <a:rPr lang="en-US" sz="1200" b="0" dirty="0">
                <a:solidFill>
                  <a:srgbClr val="F5844C"/>
                </a:solidFill>
                <a:latin typeface="Consolas" pitchFamily="49" charset="0"/>
                <a:cs typeface="Consolas" pitchFamily="49" charset="0"/>
              </a:rPr>
              <a:t> 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"true"</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datatype</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endParaRPr lang="en-US" sz="1200" b="0" dirty="0" smtClean="0">
              <a:solidFill>
                <a:srgbClr val="000096"/>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textfilecontent54_object</a:t>
            </a:r>
            <a:r>
              <a:rPr lang="en-US" sz="1200" b="0" dirty="0" smtClean="0">
                <a:solidFill>
                  <a:srgbClr val="000096"/>
                </a:solidFill>
                <a:latin typeface="Consolas" pitchFamily="49" charset="0"/>
                <a:cs typeface="Consolas" pitchFamily="49" charset="0"/>
              </a:rPr>
              <a:t>&gt;</a:t>
            </a:r>
            <a:endParaRPr lang="en-US" sz="1200" b="0" dirty="0">
              <a:latin typeface="Consolas" pitchFamily="49" charset="0"/>
              <a:cs typeface="Consolas" pitchFamily="49" charset="0"/>
            </a:endParaRPr>
          </a:p>
        </p:txBody>
      </p:sp>
      <p:sp>
        <p:nvSpPr>
          <p:cNvPr id="9" name="Rounded Rectangle 8"/>
          <p:cNvSpPr/>
          <p:nvPr/>
        </p:nvSpPr>
        <p:spPr>
          <a:xfrm>
            <a:off x="738071" y="3232884"/>
            <a:ext cx="3648993" cy="460300"/>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0" name="Rounded Rectangle 9"/>
          <p:cNvSpPr/>
          <p:nvPr/>
        </p:nvSpPr>
        <p:spPr>
          <a:xfrm>
            <a:off x="1664413" y="1870708"/>
            <a:ext cx="1000897" cy="184772"/>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3" name="Rounded Rectangle 12"/>
          <p:cNvSpPr/>
          <p:nvPr/>
        </p:nvSpPr>
        <p:spPr>
          <a:xfrm>
            <a:off x="1736334" y="2063141"/>
            <a:ext cx="1006866" cy="184772"/>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4" name="Rounded Rectangle 13"/>
          <p:cNvSpPr/>
          <p:nvPr/>
        </p:nvSpPr>
        <p:spPr>
          <a:xfrm>
            <a:off x="5774076" y="806787"/>
            <a:ext cx="3191504" cy="93057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noAutofit/>
          </a:bodyPr>
          <a:lstStyle/>
          <a:p>
            <a:r>
              <a:rPr lang="en-US" sz="1200" i="1" dirty="0"/>
              <a:t>Reminder: "The value and operation should be removed from all instances in the OVAL Results document (object, state, and item entities)."</a:t>
            </a:r>
          </a:p>
        </p:txBody>
      </p:sp>
    </p:spTree>
    <p:extLst>
      <p:ext uri="{BB962C8B-B14F-4D97-AF65-F5344CB8AC3E}">
        <p14:creationId xmlns:p14="http://schemas.microsoft.com/office/powerpoint/2010/main" val="3416695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Overlap with the OVAL Results Directives</a:t>
            </a:r>
            <a:endParaRPr lang="en-US" dirty="0"/>
          </a:p>
        </p:txBody>
      </p:sp>
      <p:sp>
        <p:nvSpPr>
          <p:cNvPr id="3" name="Content Placeholder 2"/>
          <p:cNvSpPr>
            <a:spLocks noGrp="1"/>
          </p:cNvSpPr>
          <p:nvPr>
            <p:ph idx="1"/>
          </p:nvPr>
        </p:nvSpPr>
        <p:spPr>
          <a:xfrm>
            <a:off x="571500" y="837028"/>
            <a:ext cx="7696200" cy="5278022"/>
          </a:xfrm>
        </p:spPr>
        <p:txBody>
          <a:bodyPr/>
          <a:lstStyle/>
          <a:p>
            <a:r>
              <a:rPr lang="en-US" dirty="0" smtClean="0"/>
              <a:t>OVAL Results Directives were introduced in OVAL 5.0</a:t>
            </a:r>
          </a:p>
          <a:p>
            <a:pPr lvl="1"/>
            <a:r>
              <a:rPr lang="en-US" dirty="0" smtClean="0"/>
              <a:t>Allows users to specify what level of detail is reported in the OVAL Result </a:t>
            </a:r>
            <a:r>
              <a:rPr lang="en-US" dirty="0" smtClean="0"/>
              <a:t>document</a:t>
            </a:r>
            <a:endParaRPr lang="en-US" dirty="0" smtClean="0"/>
          </a:p>
          <a:p>
            <a:pPr lvl="1"/>
            <a:r>
              <a:rPr lang="en-US" dirty="0" smtClean="0"/>
              <a:t>Expanded in </a:t>
            </a:r>
            <a:r>
              <a:rPr lang="en-US" dirty="0" smtClean="0"/>
              <a:t>OVAL </a:t>
            </a:r>
            <a:r>
              <a:rPr lang="en-US" dirty="0" smtClean="0"/>
              <a:t>5.8</a:t>
            </a:r>
          </a:p>
          <a:p>
            <a:pPr lvl="1"/>
            <a:endParaRPr lang="en-US" dirty="0"/>
          </a:p>
          <a:p>
            <a:r>
              <a:rPr lang="en-US" dirty="0" smtClean="0"/>
              <a:t>include_source_definitions = "false" (default directives)</a:t>
            </a:r>
          </a:p>
          <a:p>
            <a:pPr lvl="1"/>
            <a:r>
              <a:rPr lang="en-US" dirty="0" smtClean="0"/>
              <a:t>Remove the entire source OVAL Definitions document from the OVAL Results </a:t>
            </a:r>
            <a:r>
              <a:rPr lang="en-US" dirty="0" smtClean="0"/>
              <a:t>document</a:t>
            </a:r>
            <a:endParaRPr lang="en-US" dirty="0" smtClean="0"/>
          </a:p>
          <a:p>
            <a:endParaRPr lang="en-US" dirty="0"/>
          </a:p>
          <a:p>
            <a:r>
              <a:rPr lang="en-US" dirty="0" smtClean="0"/>
              <a:t>content = "thin" (default and class directives)</a:t>
            </a:r>
          </a:p>
          <a:p>
            <a:pPr lvl="1"/>
            <a:r>
              <a:rPr lang="en-US" dirty="0" smtClean="0"/>
              <a:t>Include the ID and evaluation result of the OVAL Definition</a:t>
            </a:r>
          </a:p>
          <a:p>
            <a:pPr lvl="1"/>
            <a:r>
              <a:rPr lang="en-US" dirty="0" smtClean="0"/>
              <a:t>Exclude the criteria and system characteristics information associated with the OVAL </a:t>
            </a:r>
            <a:r>
              <a:rPr lang="en-US" dirty="0" smtClean="0"/>
              <a:t>Definition</a:t>
            </a:r>
            <a:endParaRPr lang="en-US" dirty="0" smtClean="0"/>
          </a:p>
          <a:p>
            <a:pPr lvl="1"/>
            <a:endParaRPr lang="en-US" dirty="0"/>
          </a:p>
          <a:p>
            <a:r>
              <a:rPr lang="en-US" dirty="0" smtClean="0"/>
              <a:t>Is the level of granularity provided by the mask attribute needed?  </a:t>
            </a:r>
          </a:p>
          <a:p>
            <a:pPr lvl="1"/>
            <a:r>
              <a:rPr lang="en-US" dirty="0" smtClean="0"/>
              <a:t>Are OVAL Results Directives sufficient?</a:t>
            </a:r>
          </a:p>
          <a:p>
            <a:pPr lvl="1"/>
            <a:r>
              <a:rPr lang="en-US" dirty="0" smtClean="0"/>
              <a:t>Are there other solutions </a:t>
            </a:r>
            <a:r>
              <a:rPr lang="en-US" dirty="0" smtClean="0"/>
              <a:t>that can </a:t>
            </a:r>
            <a:r>
              <a:rPr lang="en-US" dirty="0" smtClean="0"/>
              <a:t>help us here?</a:t>
            </a:r>
          </a:p>
          <a:p>
            <a:pPr lvl="1"/>
            <a:endParaRPr lang="en-US" dirty="0" smtClean="0"/>
          </a:p>
          <a:p>
            <a:endParaRPr lang="en-US" dirty="0"/>
          </a:p>
          <a:p>
            <a:endParaRPr lang="en-US" dirty="0"/>
          </a:p>
          <a:p>
            <a:pPr lvl="1"/>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11</a:t>
            </a:fld>
            <a:endParaRPr lang="en-US" dirty="0"/>
          </a:p>
        </p:txBody>
      </p:sp>
    </p:spTree>
    <p:extLst>
      <p:ext uri="{BB962C8B-B14F-4D97-AF65-F5344CB8AC3E}">
        <p14:creationId xmlns:p14="http://schemas.microsoft.com/office/powerpoint/2010/main" val="2039354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en-US" dirty="0"/>
          </a:p>
        </p:txBody>
      </p:sp>
      <p:sp>
        <p:nvSpPr>
          <p:cNvPr id="3" name="Content Placeholder 2"/>
          <p:cNvSpPr>
            <a:spLocks noGrp="1"/>
          </p:cNvSpPr>
          <p:nvPr>
            <p:ph idx="1"/>
          </p:nvPr>
        </p:nvSpPr>
        <p:spPr>
          <a:xfrm>
            <a:off x="571500" y="1352550"/>
            <a:ext cx="8295098" cy="4762500"/>
          </a:xfrm>
        </p:spPr>
        <p:txBody>
          <a:bodyPr/>
          <a:lstStyle/>
          <a:p>
            <a:r>
              <a:rPr lang="en-US" dirty="0" smtClean="0"/>
              <a:t>Comments may hurt </a:t>
            </a:r>
            <a:r>
              <a:rPr lang="en-US" dirty="0" smtClean="0"/>
              <a:t>you</a:t>
            </a:r>
            <a:endParaRPr lang="en-US" dirty="0" smtClean="0"/>
          </a:p>
          <a:p>
            <a:pPr lvl="1"/>
            <a:r>
              <a:rPr lang="en-US" sz="1200" b="0" dirty="0">
                <a:solidFill>
                  <a:srgbClr val="000096"/>
                </a:solidFill>
                <a:latin typeface="Consolas" pitchFamily="49" charset="0"/>
                <a:cs typeface="Consolas" pitchFamily="49" charset="0"/>
              </a:rPr>
              <a:t>&lt;</a:t>
            </a:r>
            <a:r>
              <a:rPr lang="en-US" sz="1200" b="0" dirty="0" smtClean="0">
                <a:solidFill>
                  <a:srgbClr val="000096"/>
                </a:solidFill>
                <a:latin typeface="Consolas" pitchFamily="49" charset="0"/>
                <a:cs typeface="Consolas" pitchFamily="49" charset="0"/>
              </a:rPr>
              <a:t>passwordpolicy_state</a:t>
            </a:r>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id</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comment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"Minimum </a:t>
            </a:r>
            <a:r>
              <a:rPr lang="en-US" sz="1200" b="0" dirty="0" smtClean="0">
                <a:solidFill>
                  <a:srgbClr val="993300"/>
                </a:solidFill>
                <a:latin typeface="Consolas" pitchFamily="49" charset="0"/>
                <a:cs typeface="Consolas" pitchFamily="49" charset="0"/>
              </a:rPr>
              <a:t>password </a:t>
            </a:r>
            <a:r>
              <a:rPr lang="en-US" sz="1200" b="0" dirty="0">
                <a:solidFill>
                  <a:srgbClr val="993300"/>
                </a:solidFill>
                <a:latin typeface="Consolas" pitchFamily="49" charset="0"/>
                <a:cs typeface="Consolas" pitchFamily="49" charset="0"/>
              </a:rPr>
              <a:t>length is greater than 14</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p>
          <a:p>
            <a:pPr lvl="1"/>
            <a:endParaRPr lang="en-US" dirty="0" smtClean="0"/>
          </a:p>
          <a:p>
            <a:r>
              <a:rPr lang="en-US" dirty="0" smtClean="0"/>
              <a:t>XCCDF uses OVAL</a:t>
            </a:r>
          </a:p>
          <a:p>
            <a:pPr lvl="1"/>
            <a:r>
              <a:rPr lang="en-US" dirty="0" smtClean="0"/>
              <a:t>Tailoring values may or may not appear in XCCDF Results</a:t>
            </a:r>
          </a:p>
          <a:p>
            <a:pPr lvl="2"/>
            <a:r>
              <a:rPr lang="en-US" dirty="0" smtClean="0"/>
              <a:t>Community is generally including the tailoring values</a:t>
            </a:r>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12</a:t>
            </a:fld>
            <a:endParaRPr lang="en-US" dirty="0"/>
          </a:p>
        </p:txBody>
      </p:sp>
      <p:sp>
        <p:nvSpPr>
          <p:cNvPr id="7" name="Rounded Rectangle 6"/>
          <p:cNvSpPr/>
          <p:nvPr/>
        </p:nvSpPr>
        <p:spPr>
          <a:xfrm>
            <a:off x="3760342" y="1727842"/>
            <a:ext cx="4561725" cy="266235"/>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7892254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Wrap-up</a:t>
            </a:r>
            <a:endParaRPr lang="en-US" dirty="0"/>
          </a:p>
        </p:txBody>
      </p:sp>
      <p:sp>
        <p:nvSpPr>
          <p:cNvPr id="3" name="Content Placeholder 2"/>
          <p:cNvSpPr>
            <a:spLocks noGrp="1"/>
          </p:cNvSpPr>
          <p:nvPr>
            <p:ph idx="1"/>
          </p:nvPr>
        </p:nvSpPr>
        <p:spPr/>
        <p:txBody>
          <a:bodyPr/>
          <a:lstStyle/>
          <a:p>
            <a:r>
              <a:rPr lang="en-US" dirty="0"/>
              <a:t>Is this a valuable feature for the community?</a:t>
            </a:r>
          </a:p>
          <a:p>
            <a:pPr lvl="1"/>
            <a:r>
              <a:rPr lang="en-US" dirty="0"/>
              <a:t>Do we need to make improvements?</a:t>
            </a:r>
          </a:p>
          <a:p>
            <a:pPr lvl="1"/>
            <a:r>
              <a:rPr lang="en-US" dirty="0"/>
              <a:t>Should we deprecate it?</a:t>
            </a:r>
          </a:p>
          <a:p>
            <a:pPr lvl="1"/>
            <a:r>
              <a:rPr lang="en-US" dirty="0"/>
              <a:t>Do we need a different solution?</a:t>
            </a:r>
          </a:p>
          <a:p>
            <a:pPr lvl="1"/>
            <a:endParaRPr lang="en-US" dirty="0"/>
          </a:p>
          <a:p>
            <a:r>
              <a:rPr lang="en-US" dirty="0"/>
              <a:t>Any other questions, comments, or concerns?</a:t>
            </a:r>
          </a:p>
          <a:p>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13</a:t>
            </a:fld>
            <a:endParaRPr lang="en-US" dirty="0"/>
          </a:p>
        </p:txBody>
      </p:sp>
    </p:spTree>
    <p:extLst>
      <p:ext uri="{BB962C8B-B14F-4D97-AF65-F5344CB8AC3E}">
        <p14:creationId xmlns:p14="http://schemas.microsoft.com/office/powerpoint/2010/main" val="3659273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Background</a:t>
            </a:r>
          </a:p>
          <a:p>
            <a:endParaRPr lang="en-US" dirty="0"/>
          </a:p>
          <a:p>
            <a:r>
              <a:rPr lang="en-US" dirty="0" smtClean="0"/>
              <a:t>How the mask attribute works</a:t>
            </a:r>
          </a:p>
          <a:p>
            <a:endParaRPr lang="en-US" dirty="0" smtClean="0"/>
          </a:p>
          <a:p>
            <a:r>
              <a:rPr lang="en-US" dirty="0" smtClean="0"/>
              <a:t>Known issues</a:t>
            </a:r>
            <a:endParaRPr lang="en-US" dirty="0"/>
          </a:p>
          <a:p>
            <a:pPr lvl="1"/>
            <a:r>
              <a:rPr lang="en-US" dirty="0" smtClean="0"/>
              <a:t>Masking values that you are not checking</a:t>
            </a:r>
          </a:p>
          <a:p>
            <a:pPr lvl="1"/>
            <a:r>
              <a:rPr lang="en-US" dirty="0" smtClean="0"/>
              <a:t>Conflicting mask attribute values</a:t>
            </a:r>
          </a:p>
          <a:p>
            <a:pPr lvl="1"/>
            <a:r>
              <a:rPr lang="en-US" dirty="0" smtClean="0"/>
              <a:t>Misplaced Schematron rule</a:t>
            </a:r>
            <a:endParaRPr lang="en-US" dirty="0"/>
          </a:p>
          <a:p>
            <a:pPr lvl="1"/>
            <a:r>
              <a:rPr lang="en-US" dirty="0" smtClean="0"/>
              <a:t>Modifies the OVAL Definitions document</a:t>
            </a:r>
            <a:endParaRPr lang="en-US" dirty="0"/>
          </a:p>
          <a:p>
            <a:pPr lvl="1"/>
            <a:r>
              <a:rPr lang="en-US" dirty="0" smtClean="0"/>
              <a:t>Overlap with the OVAL Results Directives</a:t>
            </a:r>
            <a:endParaRPr lang="en-US" dirty="0"/>
          </a:p>
          <a:p>
            <a:pPr lvl="1"/>
            <a:r>
              <a:rPr lang="en-US" dirty="0" smtClean="0"/>
              <a:t>Other issues</a:t>
            </a:r>
          </a:p>
          <a:p>
            <a:pPr lvl="1"/>
            <a:endParaRPr lang="en-US" dirty="0"/>
          </a:p>
          <a:p>
            <a:r>
              <a:rPr lang="en-US" dirty="0" smtClean="0"/>
              <a:t>Wrap-up</a:t>
            </a:r>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1</a:t>
            </a:fld>
            <a:endParaRPr lang="en-US" dirty="0"/>
          </a:p>
        </p:txBody>
      </p:sp>
    </p:spTree>
    <p:extLst>
      <p:ext uri="{BB962C8B-B14F-4D97-AF65-F5344CB8AC3E}">
        <p14:creationId xmlns:p14="http://schemas.microsoft.com/office/powerpoint/2010/main" val="3193999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smtClean="0"/>
              <a:t>Background</a:t>
            </a:r>
          </a:p>
        </p:txBody>
      </p:sp>
      <p:sp>
        <p:nvSpPr>
          <p:cNvPr id="7171" name="Content Placeholder 2"/>
          <p:cNvSpPr>
            <a:spLocks noGrp="1"/>
          </p:cNvSpPr>
          <p:nvPr>
            <p:ph idx="1"/>
          </p:nvPr>
        </p:nvSpPr>
        <p:spPr>
          <a:xfrm>
            <a:off x="565265" y="1330036"/>
            <a:ext cx="7702435" cy="4785014"/>
          </a:xfrm>
        </p:spPr>
        <p:txBody>
          <a:bodyPr/>
          <a:lstStyle/>
          <a:p>
            <a:r>
              <a:rPr lang="en-US" dirty="0" smtClean="0"/>
              <a:t>Introduced </a:t>
            </a:r>
            <a:r>
              <a:rPr lang="en-US" dirty="0"/>
              <a:t>in OVAL </a:t>
            </a:r>
            <a:r>
              <a:rPr lang="en-US" dirty="0" smtClean="0"/>
              <a:t>5.3</a:t>
            </a:r>
            <a:endParaRPr lang="en-US" dirty="0"/>
          </a:p>
          <a:p>
            <a:endParaRPr lang="en-US" dirty="0"/>
          </a:p>
          <a:p>
            <a:r>
              <a:rPr lang="en-US" dirty="0" smtClean="0"/>
              <a:t>Goal of the mask attribute</a:t>
            </a:r>
          </a:p>
          <a:p>
            <a:pPr lvl="1"/>
            <a:r>
              <a:rPr lang="en-US" dirty="0" smtClean="0"/>
              <a:t>Prevent </a:t>
            </a:r>
            <a:r>
              <a:rPr lang="en-US" dirty="0"/>
              <a:t>sensitive information, that is needed for evaluation, from being disclosed to unauthorized </a:t>
            </a:r>
            <a:r>
              <a:rPr lang="en-US" dirty="0" smtClean="0"/>
              <a:t>parties</a:t>
            </a:r>
            <a:endParaRPr lang="en-US" dirty="0"/>
          </a:p>
          <a:p>
            <a:endParaRPr lang="en-US" dirty="0"/>
          </a:p>
          <a:p>
            <a:r>
              <a:rPr lang="en-US" dirty="0" smtClean="0"/>
              <a:t>Example</a:t>
            </a:r>
          </a:p>
          <a:p>
            <a:pPr lvl="1"/>
            <a:r>
              <a:rPr lang="en-US" dirty="0" smtClean="0"/>
              <a:t>Check the minimum password length policy used by a system</a:t>
            </a:r>
          </a:p>
          <a:p>
            <a:pPr lvl="2"/>
            <a:r>
              <a:rPr lang="en-US" dirty="0" smtClean="0"/>
              <a:t>May not want to pass this information along</a:t>
            </a:r>
          </a:p>
          <a:p>
            <a:pPr lvl="2"/>
            <a:endParaRPr lang="en-US" dirty="0"/>
          </a:p>
          <a:p>
            <a:r>
              <a:rPr lang="en-US" dirty="0"/>
              <a:t>How is the mask attribute being used today</a:t>
            </a:r>
            <a:r>
              <a:rPr lang="en-US" dirty="0" smtClean="0"/>
              <a:t>?</a:t>
            </a:r>
            <a:endParaRPr lang="en-US" dirty="0"/>
          </a:p>
          <a:p>
            <a:pPr lvl="1"/>
            <a:r>
              <a:rPr lang="en-US" dirty="0"/>
              <a:t>Does anyone use the mask attribute in their </a:t>
            </a:r>
            <a:r>
              <a:rPr lang="en-US" dirty="0" smtClean="0"/>
              <a:t>content?</a:t>
            </a:r>
            <a:endParaRPr lang="en-US" dirty="0"/>
          </a:p>
          <a:p>
            <a:pPr lvl="1"/>
            <a:r>
              <a:rPr lang="en-US" dirty="0"/>
              <a:t>Do </a:t>
            </a:r>
            <a:r>
              <a:rPr lang="en-US" dirty="0" smtClean="0"/>
              <a:t>vendors support the mask attribute in their tools?</a:t>
            </a:r>
          </a:p>
          <a:p>
            <a:pPr lvl="1"/>
            <a:r>
              <a:rPr lang="en-US" dirty="0" smtClean="0"/>
              <a:t>Challenges?</a:t>
            </a:r>
          </a:p>
        </p:txBody>
      </p:sp>
      <p:sp>
        <p:nvSpPr>
          <p:cNvPr id="4" name="Slide Number Placeholder 3"/>
          <p:cNvSpPr>
            <a:spLocks noGrp="1"/>
          </p:cNvSpPr>
          <p:nvPr>
            <p:ph type="sldNum" sz="quarter" idx="10"/>
          </p:nvPr>
        </p:nvSpPr>
        <p:spPr/>
        <p:txBody>
          <a:bodyPr/>
          <a:lstStyle/>
          <a:p>
            <a:pPr>
              <a:defRPr/>
            </a:pPr>
            <a:fld id="{FE3E33B2-DFE0-4C7D-8B4C-1792438FA454}" type="slidenum">
              <a:rPr lang="en-US" smtClean="0"/>
              <a:pPr>
                <a:defRPr/>
              </a:pPr>
              <a:t>2</a:t>
            </a:fld>
            <a:endParaRPr lang="en-US" dirty="0"/>
          </a:p>
        </p:txBody>
      </p:sp>
    </p:spTree>
    <p:extLst>
      <p:ext uri="{BB962C8B-B14F-4D97-AF65-F5344CB8AC3E}">
        <p14:creationId xmlns:p14="http://schemas.microsoft.com/office/powerpoint/2010/main" val="2273912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mask attribute works</a:t>
            </a:r>
            <a:endParaRPr lang="en-US" dirty="0"/>
          </a:p>
        </p:txBody>
      </p:sp>
      <p:sp>
        <p:nvSpPr>
          <p:cNvPr id="3" name="Content Placeholder 2"/>
          <p:cNvSpPr>
            <a:spLocks noGrp="1"/>
          </p:cNvSpPr>
          <p:nvPr>
            <p:ph idx="1"/>
          </p:nvPr>
        </p:nvSpPr>
        <p:spPr>
          <a:xfrm>
            <a:off x="571500" y="1005157"/>
            <a:ext cx="7696200" cy="5120168"/>
          </a:xfrm>
        </p:spPr>
        <p:txBody>
          <a:bodyPr/>
          <a:lstStyle/>
          <a:p>
            <a:r>
              <a:rPr lang="en-US" dirty="0" smtClean="0"/>
              <a:t>"</a:t>
            </a:r>
            <a:r>
              <a:rPr lang="en-US" i="1" dirty="0" smtClean="0"/>
              <a:t>If </a:t>
            </a:r>
            <a:r>
              <a:rPr lang="en-US" i="1" dirty="0"/>
              <a:t>the </a:t>
            </a:r>
            <a:r>
              <a:rPr lang="en-US" i="1" dirty="0">
                <a:solidFill>
                  <a:srgbClr val="FF0000"/>
                </a:solidFill>
              </a:rPr>
              <a:t>mask</a:t>
            </a:r>
            <a:r>
              <a:rPr lang="en-US" i="1" dirty="0"/>
              <a:t> attribute is set to </a:t>
            </a:r>
            <a:r>
              <a:rPr lang="en-US" i="1" dirty="0" smtClean="0">
                <a:solidFill>
                  <a:srgbClr val="FF0000"/>
                </a:solidFill>
              </a:rPr>
              <a:t>'true'</a:t>
            </a:r>
            <a:r>
              <a:rPr lang="en-US" i="1" dirty="0" smtClean="0"/>
              <a:t>, </a:t>
            </a:r>
            <a:r>
              <a:rPr lang="en-US" i="1" dirty="0"/>
              <a:t>then the </a:t>
            </a:r>
            <a:r>
              <a:rPr lang="en-US" i="1" dirty="0">
                <a:solidFill>
                  <a:srgbClr val="FF0000"/>
                </a:solidFill>
              </a:rPr>
              <a:t>value</a:t>
            </a:r>
            <a:r>
              <a:rPr lang="en-US" i="1" dirty="0"/>
              <a:t> of this field, along with the </a:t>
            </a:r>
            <a:r>
              <a:rPr lang="en-US" i="1" dirty="0">
                <a:solidFill>
                  <a:srgbClr val="FF0000"/>
                </a:solidFill>
              </a:rPr>
              <a:t>operation</a:t>
            </a:r>
            <a:r>
              <a:rPr lang="en-US" i="1" dirty="0"/>
              <a:t> used, </a:t>
            </a:r>
            <a:r>
              <a:rPr lang="en-US" i="1" dirty="0">
                <a:solidFill>
                  <a:srgbClr val="FF0000"/>
                </a:solidFill>
              </a:rPr>
              <a:t>should not appear</a:t>
            </a:r>
            <a:r>
              <a:rPr lang="en-US" i="1" dirty="0"/>
              <a:t> in the </a:t>
            </a:r>
            <a:r>
              <a:rPr lang="en-US" i="1" dirty="0">
                <a:solidFill>
                  <a:srgbClr val="FF0000"/>
                </a:solidFill>
              </a:rPr>
              <a:t>results </a:t>
            </a:r>
            <a:r>
              <a:rPr lang="en-US" i="1" dirty="0" smtClean="0"/>
              <a:t>file.</a:t>
            </a:r>
            <a:r>
              <a:rPr lang="en-US" dirty="0" smtClean="0"/>
              <a:t>" </a:t>
            </a:r>
            <a:r>
              <a:rPr lang="en-US" sz="1200" baseline="30000" dirty="0"/>
              <a:t>[</a:t>
            </a:r>
            <a:r>
              <a:rPr lang="en-US" sz="1200" baseline="30000" dirty="0"/>
              <a:t>oval-def:EntityAttributeGroup</a:t>
            </a:r>
            <a:r>
              <a:rPr lang="en-US" sz="1200" baseline="30000" dirty="0"/>
              <a:t>/@mask]</a:t>
            </a:r>
            <a:endParaRPr lang="en-US" sz="1200" baseline="30000" dirty="0" smtClean="0"/>
          </a:p>
          <a:p>
            <a:pPr lvl="1"/>
            <a:r>
              <a:rPr lang="en-US" dirty="0" smtClean="0"/>
              <a:t>The mask attribute can be specified on all object and state </a:t>
            </a:r>
            <a:r>
              <a:rPr lang="en-US" dirty="0" smtClean="0"/>
              <a:t>entities</a:t>
            </a:r>
            <a:endParaRPr lang="en-US" dirty="0" smtClean="0"/>
          </a:p>
          <a:p>
            <a:pPr lvl="1"/>
            <a:r>
              <a:rPr lang="en-US" dirty="0" smtClean="0"/>
              <a:t>The value and operation should be removed from all instances in the OVAL Results document (object, state, and item entities</a:t>
            </a:r>
            <a:r>
              <a:rPr lang="en-US" dirty="0" smtClean="0"/>
              <a:t>)</a:t>
            </a:r>
            <a:endParaRPr lang="en-US" dirty="0" smtClean="0"/>
          </a:p>
          <a:p>
            <a:pPr lvl="1"/>
            <a:endParaRPr lang="en-US" dirty="0" smtClean="0"/>
          </a:p>
          <a:p>
            <a:r>
              <a:rPr lang="en-US" dirty="0" smtClean="0"/>
              <a:t>"</a:t>
            </a:r>
            <a:r>
              <a:rPr lang="en-US" i="1" dirty="0" smtClean="0"/>
              <a:t>A </a:t>
            </a:r>
            <a:r>
              <a:rPr lang="en-US" i="1" dirty="0">
                <a:solidFill>
                  <a:srgbClr val="FF0000"/>
                </a:solidFill>
              </a:rPr>
              <a:t>system characteristics</a:t>
            </a:r>
            <a:r>
              <a:rPr lang="en-US" i="1" dirty="0"/>
              <a:t> file that is </a:t>
            </a:r>
            <a:r>
              <a:rPr lang="en-US" i="1" dirty="0">
                <a:solidFill>
                  <a:srgbClr val="FF0000"/>
                </a:solidFill>
              </a:rPr>
              <a:t>not</a:t>
            </a:r>
            <a:r>
              <a:rPr lang="en-US" i="1" dirty="0"/>
              <a:t> held </a:t>
            </a:r>
            <a:r>
              <a:rPr lang="en-US" i="1" dirty="0">
                <a:solidFill>
                  <a:srgbClr val="FF0000"/>
                </a:solidFill>
              </a:rPr>
              <a:t>within</a:t>
            </a:r>
            <a:r>
              <a:rPr lang="en-US" i="1" dirty="0"/>
              <a:t> a </a:t>
            </a:r>
            <a:r>
              <a:rPr lang="en-US" i="1" dirty="0">
                <a:solidFill>
                  <a:srgbClr val="FF0000"/>
                </a:solidFill>
              </a:rPr>
              <a:t>results</a:t>
            </a:r>
            <a:r>
              <a:rPr lang="en-US" i="1" dirty="0"/>
              <a:t> file </a:t>
            </a:r>
            <a:r>
              <a:rPr lang="en-US" i="1" dirty="0">
                <a:solidFill>
                  <a:srgbClr val="FF0000"/>
                </a:solidFill>
              </a:rPr>
              <a:t>should not use </a:t>
            </a:r>
            <a:r>
              <a:rPr lang="en-US" i="1" dirty="0"/>
              <a:t>the </a:t>
            </a:r>
            <a:r>
              <a:rPr lang="en-US" i="1" dirty="0">
                <a:solidFill>
                  <a:srgbClr val="FF0000"/>
                </a:solidFill>
              </a:rPr>
              <a:t>mask</a:t>
            </a:r>
            <a:r>
              <a:rPr lang="en-US" i="1" dirty="0"/>
              <a:t> attribute</a:t>
            </a:r>
            <a:r>
              <a:rPr lang="en-US" i="1" dirty="0" smtClean="0"/>
              <a:t>.</a:t>
            </a:r>
            <a:r>
              <a:rPr lang="en-US" dirty="0" smtClean="0"/>
              <a:t>" </a:t>
            </a:r>
            <a:r>
              <a:rPr lang="en-US" sz="1200" baseline="30000" dirty="0"/>
              <a:t>[</a:t>
            </a:r>
            <a:r>
              <a:rPr lang="en-US" sz="1200" baseline="30000" dirty="0"/>
              <a:t>oval-def:EntityAttributeGroup</a:t>
            </a:r>
            <a:r>
              <a:rPr lang="en-US" sz="1200" baseline="30000" dirty="0"/>
              <a:t>/@mask]</a:t>
            </a:r>
          </a:p>
          <a:p>
            <a:pPr lvl="1"/>
            <a:r>
              <a:rPr lang="en-US" dirty="0" smtClean="0"/>
              <a:t>The OVAL System Characteristics document would become </a:t>
            </a:r>
            <a:r>
              <a:rPr lang="en-US" dirty="0" smtClean="0"/>
              <a:t>unusable</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3</a:t>
            </a:fld>
            <a:endParaRPr lang="en-US" dirty="0"/>
          </a:p>
        </p:txBody>
      </p:sp>
    </p:spTree>
    <p:extLst>
      <p:ext uri="{BB962C8B-B14F-4D97-AF65-F5344CB8AC3E}">
        <p14:creationId xmlns:p14="http://schemas.microsoft.com/office/powerpoint/2010/main" val="377049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the mask attribute works (continued)</a:t>
            </a:r>
          </a:p>
        </p:txBody>
      </p:sp>
      <p:sp>
        <p:nvSpPr>
          <p:cNvPr id="3" name="Content Placeholder 2"/>
          <p:cNvSpPr>
            <a:spLocks noGrp="1"/>
          </p:cNvSpPr>
          <p:nvPr>
            <p:ph idx="1"/>
          </p:nvPr>
        </p:nvSpPr>
        <p:spPr>
          <a:xfrm>
            <a:off x="571499" y="1352550"/>
            <a:ext cx="8295099" cy="4762500"/>
          </a:xfrm>
        </p:spPr>
        <p:txBody>
          <a:bodyPr/>
          <a:lstStyle/>
          <a:p>
            <a:r>
              <a:rPr lang="en-US" dirty="0" smtClean="0">
                <a:latin typeface="+mj-lt"/>
                <a:cs typeface="Consolas" pitchFamily="49" charset="0"/>
              </a:rPr>
              <a:t>OVAL Definitions Document</a:t>
            </a:r>
          </a:p>
          <a:p>
            <a:pPr marL="0" lvl="0" indent="0">
              <a:buNone/>
            </a:pP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passwordpolicy_test</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"oval:sample:tst:1"</a:t>
            </a:r>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check</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"all</a:t>
            </a:r>
            <a:r>
              <a:rPr lang="en-US" sz="1200" b="0" dirty="0" smtClean="0">
                <a:solidFill>
                  <a:srgbClr val="993300"/>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comment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"Test the password policy."</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object</a:t>
            </a:r>
            <a:r>
              <a:rPr lang="en-US" sz="1200" b="0" dirty="0">
                <a:solidFill>
                  <a:srgbClr val="F5844C"/>
                </a:solidFill>
                <a:latin typeface="Consolas" pitchFamily="49" charset="0"/>
                <a:cs typeface="Consolas" pitchFamily="49" charset="0"/>
              </a:rPr>
              <a:t> object_ref</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"oval:sample:obj:1"</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state</a:t>
            </a:r>
            <a:r>
              <a:rPr lang="en-US" sz="1200" b="0" dirty="0">
                <a:solidFill>
                  <a:srgbClr val="F5844C"/>
                </a:solidFill>
                <a:latin typeface="Consolas" pitchFamily="49" charset="0"/>
                <a:cs typeface="Consolas" pitchFamily="49" charset="0"/>
              </a:rPr>
              <a:t> state_ref</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"oval:sample:ste:1"</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passwordpolicy_test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p>
          <a:p>
            <a:pPr marL="0" lvl="0" indent="0">
              <a:buNone/>
            </a:pP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passwordpolicy_object</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"oval:sample:obj:1</a:t>
            </a:r>
            <a:r>
              <a:rPr lang="en-US" sz="1200" b="0" dirty="0" smtClean="0">
                <a:solidFill>
                  <a:srgbClr val="993300"/>
                </a:solidFill>
                <a:latin typeface="Consolas" pitchFamily="49" charset="0"/>
                <a:cs typeface="Consolas" pitchFamily="49" charset="0"/>
              </a:rPr>
              <a:t>"</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comment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"Collect the password policy settings."</a:t>
            </a:r>
            <a:r>
              <a:rPr lang="en-US" sz="1200" b="0" dirty="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endParaRPr lang="en-US" sz="1200" b="0" dirty="0" smtClean="0">
              <a:solidFill>
                <a:srgbClr val="000000"/>
              </a:solidFill>
              <a:latin typeface="Consolas" pitchFamily="49" charset="0"/>
              <a:cs typeface="Consolas" pitchFamily="49" charset="0"/>
            </a:endParaRPr>
          </a:p>
          <a:p>
            <a:pPr marL="0" lvl="0" indent="0">
              <a:buNone/>
            </a:pP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passwordpolicy_state</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"oval:sample:ste:1</a:t>
            </a:r>
            <a:r>
              <a:rPr lang="en-US" sz="1200" b="0" dirty="0" smtClean="0">
                <a:solidFill>
                  <a:srgbClr val="993300"/>
                </a:solidFill>
                <a:latin typeface="Consolas" pitchFamily="49" charset="0"/>
                <a:cs typeface="Consolas" pitchFamily="49" charset="0"/>
              </a:rPr>
              <a:t>"</a:t>
            </a:r>
            <a:r>
              <a:rPr lang="en-US" sz="1200" b="0" dirty="0" smtClean="0">
                <a:solidFill>
                  <a:srgbClr val="F5844C"/>
                </a:solidFill>
                <a:latin typeface="Consolas" pitchFamily="49" charset="0"/>
                <a:cs typeface="Consolas" pitchFamily="49" charset="0"/>
              </a:rPr>
              <a:t>                 	 	                 		comment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"Minimum password length is greater than 14."</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&lt;min_passwd_len</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int" </a:t>
            </a:r>
            <a:r>
              <a:rPr lang="en-US" sz="1200" b="0" dirty="0" smtClean="0">
                <a:solidFill>
                  <a:srgbClr val="F5844C"/>
                </a:solidFill>
                <a:latin typeface="Consolas" pitchFamily="49" charset="0"/>
                <a:cs typeface="Consolas" pitchFamily="49" charset="0"/>
              </a:rPr>
              <a:t>operation</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"greater than" </a:t>
            </a:r>
            <a:r>
              <a:rPr lang="en-US" sz="1200" b="0" dirty="0" smtClean="0">
                <a:solidFill>
                  <a:srgbClr val="F5844C"/>
                </a:solidFill>
                <a:latin typeface="Consolas" pitchFamily="49" charset="0"/>
                <a:cs typeface="Consolas" pitchFamily="49" charset="0"/>
              </a:rPr>
              <a:t>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"true"</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14</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min_passwd_len</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passwordpolicy_state&gt;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endParaRPr lang="en-US" sz="1200" b="0" dirty="0">
              <a:latin typeface="Consolas" pitchFamily="49" charset="0"/>
              <a:cs typeface="Consolas" pitchFamily="49" charset="0"/>
            </a:endParaRPr>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4</a:t>
            </a:fld>
            <a:endParaRPr lang="en-US" dirty="0"/>
          </a:p>
        </p:txBody>
      </p:sp>
      <p:sp>
        <p:nvSpPr>
          <p:cNvPr id="5" name="Rounded Rectangle 4"/>
          <p:cNvSpPr/>
          <p:nvPr/>
        </p:nvSpPr>
        <p:spPr>
          <a:xfrm>
            <a:off x="5476126" y="4249235"/>
            <a:ext cx="1006867"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188297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mask attribute works (continued)</a:t>
            </a:r>
            <a:endParaRPr lang="en-US" dirty="0"/>
          </a:p>
        </p:txBody>
      </p:sp>
      <p:sp>
        <p:nvSpPr>
          <p:cNvPr id="3" name="Content Placeholder 2"/>
          <p:cNvSpPr>
            <a:spLocks noGrp="1"/>
          </p:cNvSpPr>
          <p:nvPr>
            <p:ph idx="1"/>
          </p:nvPr>
        </p:nvSpPr>
        <p:spPr>
          <a:xfrm>
            <a:off x="571500" y="1352550"/>
            <a:ext cx="7914954" cy="4762500"/>
          </a:xfrm>
        </p:spPr>
        <p:txBody>
          <a:bodyPr/>
          <a:lstStyle/>
          <a:p>
            <a:r>
              <a:rPr lang="en-US" dirty="0" smtClean="0">
                <a:latin typeface="+mj-lt"/>
                <a:cs typeface="Consolas" pitchFamily="49" charset="0"/>
              </a:rPr>
              <a:t>OVAL System Characteristics Document</a:t>
            </a:r>
          </a:p>
          <a:p>
            <a:pPr marL="0" indent="0">
              <a:buNone/>
            </a:pP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passwordpolicy_item</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"1</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max_passwd_age</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15552000</a:t>
            </a:r>
            <a:r>
              <a:rPr lang="en-US" sz="1200" b="0" dirty="0">
                <a:solidFill>
                  <a:srgbClr val="000096"/>
                </a:solidFill>
                <a:latin typeface="Consolas" pitchFamily="49" charset="0"/>
                <a:cs typeface="Consolas" pitchFamily="49" charset="0"/>
              </a:rPr>
              <a:t>&lt;/max_passwd_age&gt;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min_passwd_age</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86400</a:t>
            </a:r>
            <a:r>
              <a:rPr lang="en-US" sz="1200" b="0" dirty="0">
                <a:solidFill>
                  <a:srgbClr val="000096"/>
                </a:solidFill>
                <a:latin typeface="Consolas" pitchFamily="49" charset="0"/>
                <a:cs typeface="Consolas" pitchFamily="49" charset="0"/>
              </a:rPr>
              <a:t>&lt;/min_passwd_age&gt;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min_passwd_len</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3</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min_passwd_len&gt;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password_hist_len</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12</a:t>
            </a:r>
            <a:r>
              <a:rPr lang="en-US" sz="1200" b="0" dirty="0">
                <a:solidFill>
                  <a:srgbClr val="000096"/>
                </a:solidFill>
                <a:latin typeface="Consolas" pitchFamily="49" charset="0"/>
                <a:cs typeface="Consolas" pitchFamily="49" charset="0"/>
              </a:rPr>
              <a:t>&lt;/password_hist_len&gt;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password_complexity</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"boolean"</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a:t>
            </a:r>
            <a:r>
              <a:rPr lang="en-US" sz="1200" b="0" dirty="0">
                <a:solidFill>
                  <a:srgbClr val="000096"/>
                </a:solidFill>
                <a:latin typeface="Consolas" pitchFamily="49" charset="0"/>
                <a:cs typeface="Consolas" pitchFamily="49" charset="0"/>
              </a:rPr>
              <a:t>&lt;/password_complexity&gt;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&lt;reversible_encryption</a:t>
            </a:r>
            <a:r>
              <a:rPr lang="en-US" sz="1200" b="0" dirty="0" smtClean="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"boolean"</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0</a:t>
            </a:r>
            <a:r>
              <a:rPr lang="en-US" sz="1200" b="0" dirty="0">
                <a:solidFill>
                  <a:srgbClr val="000096"/>
                </a:solidFill>
                <a:latin typeface="Consolas" pitchFamily="49" charset="0"/>
                <a:cs typeface="Consolas" pitchFamily="49" charset="0"/>
              </a:rPr>
              <a:t>&lt;/reversible_encryption&gt;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passwordpolicy_item&gt;</a:t>
            </a:r>
            <a:endParaRPr lang="en-US" sz="1200" b="0" dirty="0">
              <a:latin typeface="Consolas" pitchFamily="49" charset="0"/>
              <a:cs typeface="Consolas" pitchFamily="49" charset="0"/>
            </a:endParaRPr>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5</a:t>
            </a:fld>
            <a:endParaRPr lang="en-US" dirty="0"/>
          </a:p>
        </p:txBody>
      </p:sp>
      <p:sp>
        <p:nvSpPr>
          <p:cNvPr id="6" name="Rounded Rectangle 5"/>
          <p:cNvSpPr/>
          <p:nvPr/>
        </p:nvSpPr>
        <p:spPr>
          <a:xfrm>
            <a:off x="3277760" y="2530006"/>
            <a:ext cx="338977"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660579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mask attribute works (continued)</a:t>
            </a:r>
            <a:endParaRPr lang="en-US" dirty="0"/>
          </a:p>
        </p:txBody>
      </p:sp>
      <p:sp>
        <p:nvSpPr>
          <p:cNvPr id="3" name="Content Placeholder 2"/>
          <p:cNvSpPr>
            <a:spLocks noGrp="1"/>
          </p:cNvSpPr>
          <p:nvPr>
            <p:ph idx="1"/>
          </p:nvPr>
        </p:nvSpPr>
        <p:spPr>
          <a:xfrm>
            <a:off x="571499" y="1304818"/>
            <a:ext cx="8233453" cy="4756935"/>
          </a:xfrm>
        </p:spPr>
        <p:txBody>
          <a:bodyPr>
            <a:noAutofit/>
          </a:bodyPr>
          <a:lstStyle/>
          <a:p>
            <a:pPr>
              <a:lnSpc>
                <a:spcPct val="100000"/>
              </a:lnSpc>
            </a:pPr>
            <a:r>
              <a:rPr lang="en-US" dirty="0" smtClean="0">
                <a:latin typeface="+mj-lt"/>
                <a:cs typeface="Consolas" pitchFamily="49" charset="0"/>
              </a:rPr>
              <a:t>OVAL Results Document</a:t>
            </a:r>
          </a:p>
          <a:p>
            <a:pPr marL="0" lvl="0" indent="0">
              <a:lnSpc>
                <a:spcPct val="100000"/>
              </a:lnSpc>
              <a:buNone/>
            </a:pP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passwordpolicy_test</a:t>
            </a:r>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check</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"all</a:t>
            </a:r>
            <a:r>
              <a:rPr lang="en-US" sz="1200" b="0" dirty="0" smtClean="0">
                <a:solidFill>
                  <a:srgbClr val="993300"/>
                </a:solidFill>
                <a:latin typeface="Consolas" pitchFamily="49" charset="0"/>
                <a:cs typeface="Consolas" pitchFamily="49" charset="0"/>
              </a:rPr>
              <a:t>"</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comment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Test the password policy</a:t>
            </a:r>
            <a:r>
              <a:rPr lang="en-US" sz="1200" b="0" dirty="0" smtClean="0">
                <a:solidFill>
                  <a:srgbClr val="993300"/>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"oval:sample:tst:1</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object</a:t>
            </a:r>
            <a:r>
              <a:rPr lang="en-US" sz="1200" b="0" dirty="0">
                <a:solidFill>
                  <a:srgbClr val="F5844C"/>
                </a:solidFill>
                <a:latin typeface="Consolas" pitchFamily="49" charset="0"/>
                <a:cs typeface="Consolas" pitchFamily="49" charset="0"/>
              </a:rPr>
              <a:t> object_ref</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"oval:sample:obj:1"</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state</a:t>
            </a:r>
            <a:r>
              <a:rPr lang="en-US" sz="1200" b="0" dirty="0">
                <a:solidFill>
                  <a:srgbClr val="F5844C"/>
                </a:solidFill>
                <a:latin typeface="Consolas" pitchFamily="49" charset="0"/>
                <a:cs typeface="Consolas" pitchFamily="49" charset="0"/>
              </a:rPr>
              <a:t> state_ref</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"oval:sample:ste:1"</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passwordpolicy_test&gt;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passwordpolicy_object</a:t>
            </a:r>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comment</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Collect the password policy settings.</a:t>
            </a:r>
            <a:r>
              <a:rPr lang="en-US" sz="1200" b="0" dirty="0" smtClean="0">
                <a:solidFill>
                  <a:srgbClr val="993300"/>
                </a:solidFill>
                <a:latin typeface="Consolas" pitchFamily="49" charset="0"/>
                <a:cs typeface="Consolas" pitchFamily="49" charset="0"/>
              </a:rPr>
              <a:t>"</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"oval:sample:obj:1</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pPr marL="0" lvl="0" indent="0">
              <a:lnSpc>
                <a:spcPct val="100000"/>
              </a:lnSpc>
              <a:buNone/>
            </a:pP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passwordpolicy_state</a:t>
            </a:r>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comment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"Minimum password length is greater than 14."</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"oval:sample:ste:1</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min_passwd_len</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passwordpolicy_state&gt;</a:t>
            </a:r>
            <a:endParaRPr lang="en-US" sz="1200" b="0" dirty="0">
              <a:solidFill>
                <a:srgbClr val="000000"/>
              </a:solidFill>
              <a:latin typeface="Consolas" pitchFamily="49" charset="0"/>
              <a:cs typeface="Consolas" pitchFamily="49" charset="0"/>
            </a:endParaRPr>
          </a:p>
          <a:p>
            <a:pPr marL="0" lvl="0" indent="0">
              <a:lnSpc>
                <a:spcPct val="100000"/>
              </a:lnSpc>
              <a:buNone/>
            </a:pP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96"/>
                </a:solidFill>
                <a:latin typeface="Consolas" pitchFamily="49" charset="0"/>
                <a:cs typeface="Consolas" pitchFamily="49" charset="0"/>
              </a:rPr>
              <a:t>&lt;passwordpolicy_item</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"1</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max_passwd_age</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15552000</a:t>
            </a:r>
            <a:r>
              <a:rPr lang="en-US" sz="1200" b="0" dirty="0">
                <a:solidFill>
                  <a:srgbClr val="000096"/>
                </a:solidFill>
                <a:latin typeface="Consolas" pitchFamily="49" charset="0"/>
                <a:cs typeface="Consolas" pitchFamily="49" charset="0"/>
              </a:rPr>
              <a:t>&lt;/max_passwd_age&gt;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min_passwd_age</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86400</a:t>
            </a:r>
            <a:r>
              <a:rPr lang="en-US" sz="1200" b="0" dirty="0">
                <a:solidFill>
                  <a:srgbClr val="000096"/>
                </a:solidFill>
                <a:latin typeface="Consolas" pitchFamily="49" charset="0"/>
                <a:cs typeface="Consolas" pitchFamily="49" charset="0"/>
              </a:rPr>
              <a:t>&lt;/min_passwd_age&gt;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min_passwd_len</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password_hist_len</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12</a:t>
            </a:r>
            <a:r>
              <a:rPr lang="en-US" sz="1200" b="0" dirty="0">
                <a:solidFill>
                  <a:srgbClr val="000096"/>
                </a:solidFill>
                <a:latin typeface="Consolas" pitchFamily="49" charset="0"/>
                <a:cs typeface="Consolas" pitchFamily="49" charset="0"/>
              </a:rPr>
              <a:t>&lt;/password_hist_len&gt;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password_complexity</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"boolean"</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a:t>
            </a:r>
            <a:r>
              <a:rPr lang="en-US" sz="1200" b="0" dirty="0">
                <a:solidFill>
                  <a:srgbClr val="000096"/>
                </a:solidFill>
                <a:latin typeface="Consolas" pitchFamily="49" charset="0"/>
                <a:cs typeface="Consolas" pitchFamily="49" charset="0"/>
              </a:rPr>
              <a:t>&lt;/password_complexity&gt;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reversible_encryption</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"boolean"</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0</a:t>
            </a:r>
            <a:r>
              <a:rPr lang="en-US" sz="1200" b="0" dirty="0">
                <a:solidFill>
                  <a:srgbClr val="000096"/>
                </a:solidFill>
                <a:latin typeface="Consolas" pitchFamily="49" charset="0"/>
                <a:cs typeface="Consolas" pitchFamily="49" charset="0"/>
              </a:rPr>
              <a:t>&lt;/reversible_encryption&gt;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passwordpolicy_item&gt;</a:t>
            </a:r>
            <a:endParaRPr lang="en-US" sz="1200" b="0" dirty="0" smtClean="0">
              <a:solidFill>
                <a:srgbClr val="000096"/>
              </a:solidFill>
              <a:latin typeface="Consolas" pitchFamily="49" charset="0"/>
              <a:cs typeface="Consolas" pitchFamily="49" charset="0"/>
            </a:endParaRPr>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6</a:t>
            </a:fld>
            <a:endParaRPr lang="en-US" dirty="0"/>
          </a:p>
        </p:txBody>
      </p:sp>
      <p:sp>
        <p:nvSpPr>
          <p:cNvPr id="5" name="Rounded Rectangle 4"/>
          <p:cNvSpPr/>
          <p:nvPr/>
        </p:nvSpPr>
        <p:spPr>
          <a:xfrm>
            <a:off x="770552" y="3477098"/>
            <a:ext cx="2743205"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6" name="Rounded Rectangle 5"/>
          <p:cNvSpPr/>
          <p:nvPr/>
        </p:nvSpPr>
        <p:spPr>
          <a:xfrm>
            <a:off x="770552" y="4670669"/>
            <a:ext cx="2743205"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49259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Masking values that you are not checking</a:t>
            </a:r>
            <a:endParaRPr lang="en-US" dirty="0"/>
          </a:p>
        </p:txBody>
      </p:sp>
      <p:sp>
        <p:nvSpPr>
          <p:cNvPr id="3" name="Content Placeholder 2"/>
          <p:cNvSpPr>
            <a:spLocks noGrp="1"/>
          </p:cNvSpPr>
          <p:nvPr>
            <p:ph idx="1"/>
          </p:nvPr>
        </p:nvSpPr>
        <p:spPr/>
        <p:txBody>
          <a:bodyPr/>
          <a:lstStyle/>
          <a:p>
            <a:r>
              <a:rPr lang="en-US" dirty="0"/>
              <a:t>Want to check to see when a user's password was last </a:t>
            </a:r>
            <a:r>
              <a:rPr lang="en-US" dirty="0" smtClean="0"/>
              <a:t>changed</a:t>
            </a:r>
            <a:endParaRPr lang="en-US" dirty="0"/>
          </a:p>
          <a:p>
            <a:pPr lvl="1"/>
            <a:r>
              <a:rPr lang="en-US" dirty="0"/>
              <a:t>unix-def:shadow_test can check this </a:t>
            </a:r>
            <a:r>
              <a:rPr lang="en-US" dirty="0" smtClean="0"/>
              <a:t>information</a:t>
            </a:r>
            <a:endParaRPr lang="en-US" dirty="0"/>
          </a:p>
          <a:p>
            <a:pPr lvl="2"/>
            <a:r>
              <a:rPr lang="en-US" dirty="0"/>
              <a:t>Encrypted passwords are also collected!</a:t>
            </a:r>
          </a:p>
          <a:p>
            <a:pPr marL="0" lvl="0" indent="0">
              <a:buNone/>
            </a:pPr>
            <a:endParaRPr lang="en-US" sz="1600" b="0" dirty="0" smtClean="0">
              <a:solidFill>
                <a:srgbClr val="000096"/>
              </a:solidFill>
              <a:latin typeface="Consolas" pitchFamily="49" charset="0"/>
              <a:cs typeface="Consolas" pitchFamily="49" charset="0"/>
            </a:endParaRPr>
          </a:p>
          <a:p>
            <a:pPr marL="0" lvl="0" indent="0">
              <a:buNone/>
            </a:pP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shadow_state</a:t>
            </a:r>
            <a:r>
              <a:rPr lang="en-US" sz="1200" b="0" dirty="0">
                <a:solidFill>
                  <a:srgbClr val="F5844C"/>
                </a:solidFill>
                <a:latin typeface="Consolas" pitchFamily="49" charset="0"/>
                <a:cs typeface="Consolas" pitchFamily="49" charset="0"/>
              </a:rPr>
              <a:t> id</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"oval:sample:ste:1" </a:t>
            </a:r>
            <a:r>
              <a:rPr lang="en-US" sz="1200" b="0" dirty="0">
                <a:solidFill>
                  <a:srgbClr val="F5844C"/>
                </a:solidFill>
                <a:latin typeface="Consolas" pitchFamily="49" charset="0"/>
                <a:cs typeface="Consolas" pitchFamily="49" charset="0"/>
              </a:rPr>
              <a:t>comment</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a:solidFill>
                  <a:srgbClr val="000096"/>
                </a:solidFill>
                <a:latin typeface="Consolas" pitchFamily="49" charset="0"/>
                <a:cs typeface="Consolas" pitchFamily="49" charset="0"/>
              </a:rPr>
              <a:t>&lt;password</a:t>
            </a:r>
            <a:r>
              <a:rPr lang="en-US" sz="1200" b="0" dirty="0">
                <a:solidFill>
                  <a:srgbClr val="F5844C"/>
                </a:solidFill>
                <a:latin typeface="Consolas" pitchFamily="49" charset="0"/>
                <a:cs typeface="Consolas" pitchFamily="49" charset="0"/>
              </a:rPr>
              <a:t> mask</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"true"</a:t>
            </a:r>
            <a:r>
              <a:rPr lang="en-US" sz="1200" b="0" dirty="0">
                <a:solidFill>
                  <a:srgbClr val="F5844C"/>
                </a:solidFill>
                <a:latin typeface="Consolas" pitchFamily="49" charset="0"/>
                <a:cs typeface="Consolas" pitchFamily="49" charset="0"/>
              </a:rPr>
              <a:t> operation</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"pattern match"</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a:solidFill>
                  <a:srgbClr val="000096"/>
                </a:solidFill>
                <a:latin typeface="Consolas" pitchFamily="49" charset="0"/>
                <a:cs typeface="Consolas" pitchFamily="49" charset="0"/>
              </a:rPr>
              <a:t>&lt;chg_lst</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F5844C"/>
                </a:solidFill>
                <a:latin typeface="Consolas" pitchFamily="49" charset="0"/>
                <a:cs typeface="Consolas" pitchFamily="49" charset="0"/>
              </a:rPr>
              <a:t> operation</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"greater than"</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14000</a:t>
            </a:r>
            <a:r>
              <a:rPr lang="en-US" sz="1200" b="0" dirty="0">
                <a:solidFill>
                  <a:srgbClr val="000096"/>
                </a:solidFill>
                <a:latin typeface="Consolas" pitchFamily="49" charset="0"/>
                <a:cs typeface="Consolas" pitchFamily="49" charset="0"/>
              </a:rPr>
              <a:t>&lt;/chg_lst&gt;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96"/>
                </a:solidFill>
                <a:latin typeface="Consolas" pitchFamily="49" charset="0"/>
                <a:cs typeface="Consolas" pitchFamily="49" charset="0"/>
              </a:rPr>
              <a:t>&lt;/shadow_state</a:t>
            </a:r>
            <a:r>
              <a:rPr lang="en-US" sz="1200" b="0" dirty="0" smtClean="0">
                <a:solidFill>
                  <a:srgbClr val="000096"/>
                </a:solidFill>
                <a:latin typeface="Consolas" pitchFamily="49" charset="0"/>
                <a:cs typeface="Consolas" pitchFamily="49" charset="0"/>
              </a:rPr>
              <a:t>&gt;</a:t>
            </a:r>
          </a:p>
          <a:p>
            <a:pPr marL="0" lvl="0" indent="0">
              <a:buNone/>
            </a:pPr>
            <a:endParaRPr lang="en-US" sz="1600" dirty="0"/>
          </a:p>
          <a:p>
            <a:r>
              <a:rPr lang="en-US" dirty="0" smtClean="0"/>
              <a:t>Must write the entity so that it does not affect </a:t>
            </a:r>
            <a:r>
              <a:rPr lang="en-US" dirty="0" smtClean="0"/>
              <a:t>evaluation</a:t>
            </a:r>
            <a:endParaRPr lang="en-US" dirty="0" smtClean="0"/>
          </a:p>
          <a:p>
            <a:pPr lvl="1"/>
            <a:r>
              <a:rPr lang="en-US"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chg_lst</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"int"</a:t>
            </a:r>
            <a:r>
              <a:rPr lang="en-US" sz="1200" b="0" dirty="0">
                <a:solidFill>
                  <a:srgbClr val="F5844C"/>
                </a:solidFill>
                <a:latin typeface="Consolas" pitchFamily="49" charset="0"/>
                <a:cs typeface="Consolas" pitchFamily="49" charset="0"/>
              </a:rPr>
              <a:t> operation</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"greater </a:t>
            </a:r>
            <a:r>
              <a:rPr lang="en-US" sz="1200" b="0" dirty="0" smtClean="0">
                <a:solidFill>
                  <a:srgbClr val="993300"/>
                </a:solidFill>
                <a:latin typeface="Consolas" pitchFamily="49" charset="0"/>
                <a:cs typeface="Consolas" pitchFamily="49" charset="0"/>
              </a:rPr>
              <a:t>than or equal"</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0</a:t>
            </a:r>
            <a:r>
              <a:rPr lang="en-US" sz="1200" b="0" dirty="0" smtClean="0">
                <a:solidFill>
                  <a:srgbClr val="000096"/>
                </a:solidFill>
                <a:latin typeface="Consolas" pitchFamily="49" charset="0"/>
                <a:cs typeface="Consolas" pitchFamily="49" charset="0"/>
              </a:rPr>
              <a:t>&lt;/chg_lst&gt;</a:t>
            </a:r>
          </a:p>
          <a:p>
            <a:pPr lvl="1"/>
            <a:r>
              <a:rPr lang="en-US" b="0" dirty="0" smtClean="0">
                <a:solidFill>
                  <a:srgbClr val="000000"/>
                </a:solidFill>
                <a:latin typeface="Consolas" pitchFamily="49" charset="0"/>
                <a:cs typeface="Consolas" pitchFamily="49" charset="0"/>
              </a:rPr>
              <a:t> </a:t>
            </a:r>
            <a:r>
              <a:rPr lang="en-US" sz="1200" b="0" dirty="0">
                <a:solidFill>
                  <a:srgbClr val="000096"/>
                </a:solidFill>
                <a:latin typeface="Consolas" pitchFamily="49" charset="0"/>
                <a:cs typeface="Consolas" pitchFamily="49" charset="0"/>
              </a:rPr>
              <a:t>&lt;file_read_attributes</a:t>
            </a:r>
            <a:r>
              <a:rPr lang="en-US" sz="1200" b="0" dirty="0">
                <a:solidFill>
                  <a:srgbClr val="F5844C"/>
                </a:solidFill>
                <a:latin typeface="Consolas" pitchFamily="49" charset="0"/>
                <a:cs typeface="Consolas" pitchFamily="49" charset="0"/>
              </a:rPr>
              <a:t> datatype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"boolean"</a:t>
            </a:r>
            <a:r>
              <a:rPr lang="en-US" sz="1200" b="0" dirty="0">
                <a:solidFill>
                  <a:srgbClr val="F5844C"/>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var_check</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"only one</a:t>
            </a:r>
            <a:r>
              <a:rPr lang="en-US" sz="1200" b="0" dirty="0" smtClean="0">
                <a:solidFill>
                  <a:srgbClr val="993300"/>
                </a:solidFill>
                <a:latin typeface="Consolas" pitchFamily="49" charset="0"/>
                <a:cs typeface="Consolas" pitchFamily="49" charset="0"/>
              </a:rPr>
              <a:t>"   				         </a:t>
            </a:r>
            <a:r>
              <a:rPr lang="en-US" sz="1200" b="0" dirty="0" smtClean="0">
                <a:solidFill>
                  <a:srgbClr val="F5844C"/>
                </a:solidFill>
                <a:latin typeface="Consolas" pitchFamily="49" charset="0"/>
                <a:cs typeface="Consolas" pitchFamily="49" charset="0"/>
              </a:rPr>
              <a:t>var_ref</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"oval:sample:var:1" </a:t>
            </a:r>
            <a:r>
              <a:rPr lang="en-US" sz="1200" b="0" dirty="0" smtClean="0">
                <a:solidFill>
                  <a:srgbClr val="000096"/>
                </a:solidFill>
                <a:latin typeface="Consolas" pitchFamily="49" charset="0"/>
                <a:cs typeface="Consolas" pitchFamily="49" charset="0"/>
              </a:rPr>
              <a:t>/&gt;</a:t>
            </a:r>
          </a:p>
          <a:p>
            <a:pPr lvl="1"/>
            <a:r>
              <a:rPr lang="en-US" dirty="0" smtClean="0"/>
              <a:t>Very awkward</a:t>
            </a:r>
          </a:p>
          <a:p>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7</a:t>
            </a:fld>
            <a:endParaRPr lang="en-US" dirty="0"/>
          </a:p>
        </p:txBody>
      </p:sp>
      <p:sp>
        <p:nvSpPr>
          <p:cNvPr id="5" name="Rounded Rectangle 4"/>
          <p:cNvSpPr/>
          <p:nvPr/>
        </p:nvSpPr>
        <p:spPr>
          <a:xfrm>
            <a:off x="886930" y="2745165"/>
            <a:ext cx="4250336"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326072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Conflicting mask attribute values</a:t>
            </a:r>
            <a:endParaRPr lang="en-US" dirty="0"/>
          </a:p>
        </p:txBody>
      </p:sp>
      <p:sp>
        <p:nvSpPr>
          <p:cNvPr id="3" name="Content Placeholder 2"/>
          <p:cNvSpPr>
            <a:spLocks noGrp="1"/>
          </p:cNvSpPr>
          <p:nvPr>
            <p:ph idx="1"/>
          </p:nvPr>
        </p:nvSpPr>
        <p:spPr>
          <a:xfrm>
            <a:off x="575349" y="5021838"/>
            <a:ext cx="7696200" cy="834131"/>
          </a:xfrm>
        </p:spPr>
        <p:txBody>
          <a:bodyPr/>
          <a:lstStyle/>
          <a:p>
            <a:r>
              <a:rPr lang="en-US" dirty="0" smtClean="0"/>
              <a:t>No documentation regarding what to do here</a:t>
            </a:r>
          </a:p>
          <a:p>
            <a:pPr lvl="1"/>
            <a:r>
              <a:rPr lang="en-US" dirty="0" smtClean="0"/>
              <a:t>Take the safe approach and always </a:t>
            </a:r>
            <a:r>
              <a:rPr lang="en-US" dirty="0" smtClean="0"/>
              <a:t>mask</a:t>
            </a:r>
            <a:endParaRPr lang="en-US" dirty="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8</a:t>
            </a:fld>
            <a:endParaRPr lang="en-US" dirty="0"/>
          </a:p>
        </p:txBody>
      </p:sp>
      <p:sp>
        <p:nvSpPr>
          <p:cNvPr id="5" name="Rectangle 4"/>
          <p:cNvSpPr/>
          <p:nvPr/>
        </p:nvSpPr>
        <p:spPr>
          <a:xfrm>
            <a:off x="575353" y="1253164"/>
            <a:ext cx="7715891" cy="830997"/>
          </a:xfrm>
          <a:prstGeom prst="rect">
            <a:avLst/>
          </a:prstGeom>
        </p:spPr>
        <p:txBody>
          <a:bodyPr wrap="square">
            <a:spAutoFit/>
          </a:bodyPr>
          <a:lstStyle/>
          <a:p>
            <a:r>
              <a:rPr lang="en-US" sz="1200" b="0" dirty="0" smtClean="0">
                <a:solidFill>
                  <a:srgbClr val="000096"/>
                </a:solidFill>
                <a:latin typeface="Consolas" pitchFamily="49" charset="0"/>
                <a:cs typeface="Consolas" pitchFamily="49" charset="0"/>
              </a:rPr>
              <a:t>&lt;file_test</a:t>
            </a:r>
            <a:r>
              <a:rPr lang="en-US" sz="1200" b="0" dirty="0" smtClean="0">
                <a:solidFill>
                  <a:srgbClr val="F5844C"/>
                </a:solidFill>
                <a:latin typeface="Consolas" pitchFamily="49" charset="0"/>
                <a:cs typeface="Consolas" pitchFamily="49" charset="0"/>
              </a:rPr>
              <a:t> id</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"oval:sample:tst:1"</a:t>
            </a:r>
            <a:r>
              <a:rPr lang="en-US" sz="1200" b="0" dirty="0" smtClean="0">
                <a:solidFill>
                  <a:srgbClr val="F5844C"/>
                </a:solidFill>
                <a:latin typeface="Consolas" pitchFamily="49" charset="0"/>
                <a:cs typeface="Consolas" pitchFamily="49" charset="0"/>
              </a:rPr>
              <a:t> check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"all"</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&lt;object</a:t>
            </a:r>
            <a:r>
              <a:rPr lang="en-US" sz="1200" b="0" dirty="0" smtClean="0">
                <a:solidFill>
                  <a:srgbClr val="F5844C"/>
                </a:solidFill>
                <a:latin typeface="Consolas" pitchFamily="49" charset="0"/>
                <a:cs typeface="Consolas" pitchFamily="49" charset="0"/>
              </a:rPr>
              <a:t> object_ref</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"oval:sample:obj:1"</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&lt;state</a:t>
            </a:r>
            <a:r>
              <a:rPr lang="en-US" sz="1200" b="0" dirty="0" smtClean="0">
                <a:solidFill>
                  <a:srgbClr val="F5844C"/>
                </a:solidFill>
                <a:latin typeface="Consolas" pitchFamily="49" charset="0"/>
                <a:cs typeface="Consolas" pitchFamily="49" charset="0"/>
              </a:rPr>
              <a:t> state_ref</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"oval:sample:ste:1"</a:t>
            </a:r>
            <a:r>
              <a:rPr lang="en-US" sz="1200" b="0" dirty="0" smtClean="0">
                <a:solidFill>
                  <a:srgbClr val="000096"/>
                </a:solidFill>
                <a:latin typeface="Consolas" pitchFamily="49" charset="0"/>
                <a:cs typeface="Consolas" pitchFamily="49" charset="0"/>
              </a:rPr>
              <a:t>/&gt;</a:t>
            </a:r>
            <a:endParaRPr lang="en-US" sz="1200" b="0" dirty="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&lt;/file_test&gt;</a:t>
            </a:r>
            <a:endParaRPr lang="en-US" sz="1200" b="0" dirty="0">
              <a:latin typeface="Consolas" pitchFamily="49" charset="0"/>
              <a:cs typeface="Consolas" pitchFamily="49" charset="0"/>
            </a:endParaRPr>
          </a:p>
        </p:txBody>
      </p:sp>
      <p:sp>
        <p:nvSpPr>
          <p:cNvPr id="6" name="Rectangle 5"/>
          <p:cNvSpPr/>
          <p:nvPr/>
        </p:nvSpPr>
        <p:spPr>
          <a:xfrm>
            <a:off x="575349" y="2600164"/>
            <a:ext cx="7715891" cy="830997"/>
          </a:xfrm>
          <a:prstGeom prst="rect">
            <a:avLst/>
          </a:prstGeom>
        </p:spPr>
        <p:txBody>
          <a:bodyPr wrap="square">
            <a:spAutoFit/>
          </a:bodyPr>
          <a:lstStyle/>
          <a:p>
            <a:r>
              <a:rPr lang="en-US" sz="1200" b="0" dirty="0">
                <a:solidFill>
                  <a:srgbClr val="000096"/>
                </a:solidFill>
                <a:latin typeface="Consolas" pitchFamily="49" charset="0"/>
                <a:cs typeface="Consolas" pitchFamily="49" charset="0"/>
              </a:rPr>
              <a:t>&lt;file_object</a:t>
            </a:r>
            <a:r>
              <a:rPr lang="en-US" sz="1200" b="0" dirty="0">
                <a:solidFill>
                  <a:srgbClr val="F5844C"/>
                </a:solidFill>
                <a:latin typeface="Consolas" pitchFamily="49" charset="0"/>
                <a:cs typeface="Consolas" pitchFamily="49" charset="0"/>
              </a:rPr>
              <a:t> id</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"oval:sample:obj:1"</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path&gt;</a:t>
            </a:r>
            <a:r>
              <a:rPr lang="en-US" sz="1200" b="0" dirty="0">
                <a:solidFill>
                  <a:srgbClr val="000000"/>
                </a:solidFill>
                <a:latin typeface="Consolas" pitchFamily="49" charset="0"/>
                <a:cs typeface="Consolas" pitchFamily="49" charset="0"/>
              </a:rPr>
              <a:t>/tmp</a:t>
            </a:r>
            <a:r>
              <a:rPr lang="en-US" sz="1200" b="0" dirty="0">
                <a:solidFill>
                  <a:srgbClr val="000096"/>
                </a:solidFill>
                <a:latin typeface="Consolas" pitchFamily="49" charset="0"/>
                <a:cs typeface="Consolas" pitchFamily="49" charset="0"/>
              </a:rPr>
              <a:t>&lt;/path&gt;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filename</a:t>
            </a:r>
            <a:r>
              <a:rPr lang="en-US" sz="1200" b="0" dirty="0">
                <a:solidFill>
                  <a:srgbClr val="F5844C"/>
                </a:solidFill>
                <a:latin typeface="Consolas" pitchFamily="49" charset="0"/>
                <a:cs typeface="Consolas" pitchFamily="49" charset="0"/>
              </a:rPr>
              <a:t> 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"true"</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sample.txt</a:t>
            </a:r>
            <a:r>
              <a:rPr lang="en-US" sz="1200" b="0" dirty="0">
                <a:solidFill>
                  <a:srgbClr val="000096"/>
                </a:solidFill>
                <a:latin typeface="Consolas" pitchFamily="49" charset="0"/>
                <a:cs typeface="Consolas" pitchFamily="49" charset="0"/>
              </a:rPr>
              <a:t>&lt;/filename</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file_object&gt;</a:t>
            </a:r>
            <a:endParaRPr lang="en-US" sz="1200" b="0" dirty="0">
              <a:latin typeface="Consolas" pitchFamily="49" charset="0"/>
              <a:cs typeface="Consolas" pitchFamily="49" charset="0"/>
            </a:endParaRPr>
          </a:p>
        </p:txBody>
      </p:sp>
      <p:sp>
        <p:nvSpPr>
          <p:cNvPr id="7" name="Rectangle 6"/>
          <p:cNvSpPr/>
          <p:nvPr/>
        </p:nvSpPr>
        <p:spPr>
          <a:xfrm>
            <a:off x="575349" y="4021774"/>
            <a:ext cx="7715891" cy="646331"/>
          </a:xfrm>
          <a:prstGeom prst="rect">
            <a:avLst/>
          </a:prstGeom>
        </p:spPr>
        <p:txBody>
          <a:bodyPr wrap="square">
            <a:spAutoFit/>
          </a:bodyPr>
          <a:lstStyle/>
          <a:p>
            <a:r>
              <a:rPr lang="en-US" sz="1200" b="0" dirty="0">
                <a:solidFill>
                  <a:srgbClr val="000096"/>
                </a:solidFill>
                <a:latin typeface="Consolas" pitchFamily="49" charset="0"/>
                <a:cs typeface="Consolas" pitchFamily="49" charset="0"/>
              </a:rPr>
              <a:t>&lt;file_state</a:t>
            </a:r>
            <a:r>
              <a:rPr lang="en-US" sz="1200" b="0" dirty="0">
                <a:solidFill>
                  <a:srgbClr val="F5844C"/>
                </a:solidFill>
                <a:latin typeface="Consolas" pitchFamily="49" charset="0"/>
                <a:cs typeface="Consolas" pitchFamily="49" charset="0"/>
              </a:rPr>
              <a:t> id</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"oval:sample:ste:1"</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filename</a:t>
            </a:r>
            <a:r>
              <a:rPr lang="en-US" sz="1200" b="0" dirty="0">
                <a:solidFill>
                  <a:srgbClr val="F5844C"/>
                </a:solidFill>
                <a:latin typeface="Consolas" pitchFamily="49" charset="0"/>
                <a:cs typeface="Consolas" pitchFamily="49" charset="0"/>
              </a:rPr>
              <a:t> mask</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"false"</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sample.txt</a:t>
            </a:r>
            <a:r>
              <a:rPr lang="en-US" sz="1200" b="0" dirty="0">
                <a:solidFill>
                  <a:srgbClr val="000096"/>
                </a:solidFill>
                <a:latin typeface="Consolas" pitchFamily="49" charset="0"/>
                <a:cs typeface="Consolas" pitchFamily="49" charset="0"/>
              </a:rPr>
              <a:t>&lt;/filename</a:t>
            </a:r>
            <a:r>
              <a:rPr lang="en-US" sz="1200" b="0" dirty="0" smtClean="0">
                <a:solidFill>
                  <a:srgbClr val="000096"/>
                </a:solidFill>
                <a:latin typeface="Consolas" pitchFamily="49" charset="0"/>
                <a:cs typeface="Consolas" pitchFamily="49" charset="0"/>
              </a:rPr>
              <a:t>&gt;</a:t>
            </a:r>
            <a:endParaRPr lang="en-US" sz="1200" b="0" dirty="0" smtClean="0">
              <a:solidFill>
                <a:srgbClr val="000000"/>
              </a:solidFill>
              <a:latin typeface="Consolas" pitchFamily="49" charset="0"/>
              <a:cs typeface="Consolas" pitchFamily="49" charset="0"/>
            </a:endParaRPr>
          </a:p>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file_state&gt;</a:t>
            </a:r>
            <a:endParaRPr lang="en-US" sz="1200" b="0" dirty="0">
              <a:latin typeface="Consolas" pitchFamily="49" charset="0"/>
              <a:cs typeface="Consolas" pitchFamily="49" charset="0"/>
            </a:endParaRPr>
          </a:p>
        </p:txBody>
      </p:sp>
      <p:sp>
        <p:nvSpPr>
          <p:cNvPr id="8" name="Rounded Rectangle 7"/>
          <p:cNvSpPr/>
          <p:nvPr/>
        </p:nvSpPr>
        <p:spPr>
          <a:xfrm>
            <a:off x="1656367" y="4198097"/>
            <a:ext cx="1063974"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9" name="Rounded Rectangle 8"/>
          <p:cNvSpPr/>
          <p:nvPr/>
        </p:nvSpPr>
        <p:spPr>
          <a:xfrm>
            <a:off x="1656364" y="2964121"/>
            <a:ext cx="999503" cy="29368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314062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Props1.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D2F418A2-55AA-45F8-B1B0-DB316AAEC689}">
  <ds:schemaRefs>
    <ds:schemaRef ds:uri="http://www.w3.org/XML/1998/namespace"/>
    <ds:schemaRef ds:uri="http://schemas.microsoft.com/office/2006/documentManagement/types"/>
    <ds:schemaRef ds:uri="http://purl.org/dc/dcmitype/"/>
    <ds:schemaRef ds:uri="http://purl.org/dc/terms/"/>
    <ds:schemaRef ds:uri="BD4C8B7C-C1E9-483E-883D-65652DAF6F67"/>
    <ds:schemaRef ds:uri="http://purl.org/dc/elements/1.1/"/>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HS SEDI Template v2</Template>
  <TotalTime>4293</TotalTime>
  <Words>944</Words>
  <Application>Microsoft Office PowerPoint</Application>
  <PresentationFormat>On-screen Show (4:3)</PresentationFormat>
  <Paragraphs>162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HS SEDI Template v2</vt:lpstr>
      <vt:lpstr>Mask Attribute - Deprecate or Fix? </vt:lpstr>
      <vt:lpstr>Overview</vt:lpstr>
      <vt:lpstr>Background</vt:lpstr>
      <vt:lpstr>How the mask attribute works</vt:lpstr>
      <vt:lpstr>How the mask attribute works (continued)</vt:lpstr>
      <vt:lpstr>How the mask attribute works (continued)</vt:lpstr>
      <vt:lpstr>How the mask attribute works (continued)</vt:lpstr>
      <vt:lpstr>Masking values that you are not checking</vt:lpstr>
      <vt:lpstr>Conflicting mask attribute values</vt:lpstr>
      <vt:lpstr>Misplaced Schematron rule</vt:lpstr>
      <vt:lpstr>Modifies the OVAL Definitions document</vt:lpstr>
      <vt:lpstr>Overlap with the OVAL Results Directives</vt:lpstr>
      <vt:lpstr>Other issues</vt:lpstr>
      <vt:lpstr>Wrap-up</vt:lpstr>
    </vt:vector>
  </TitlesOfParts>
  <Company>MITRE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dhaynes</cp:lastModifiedBy>
  <cp:revision>142</cp:revision>
  <dcterms:created xsi:type="dcterms:W3CDTF">2011-01-08T16:06:19Z</dcterms:created>
  <dcterms:modified xsi:type="dcterms:W3CDTF">2011-03-25T03:40:22Z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