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21"/>
  </p:notesMasterIdLst>
  <p:sldIdLst>
    <p:sldId id="256" r:id="rId5"/>
    <p:sldId id="286" r:id="rId6"/>
    <p:sldId id="297" r:id="rId7"/>
    <p:sldId id="299" r:id="rId8"/>
    <p:sldId id="294" r:id="rId9"/>
    <p:sldId id="295" r:id="rId10"/>
    <p:sldId id="287" r:id="rId11"/>
    <p:sldId id="292" r:id="rId12"/>
    <p:sldId id="304" r:id="rId13"/>
    <p:sldId id="301" r:id="rId14"/>
    <p:sldId id="302" r:id="rId15"/>
    <p:sldId id="303" r:id="rId16"/>
    <p:sldId id="291" r:id="rId17"/>
    <p:sldId id="283" r:id="rId18"/>
    <p:sldId id="305" r:id="rId19"/>
    <p:sldId id="306" r:id="rId20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0" autoAdjust="0"/>
    <p:restoredTop sz="94649" autoAdjust="0"/>
  </p:normalViewPr>
  <p:slideViewPr>
    <p:cSldViewPr snapToGrid="0">
      <p:cViewPr varScale="1">
        <p:scale>
          <a:sx n="95" d="100"/>
          <a:sy n="95" d="100"/>
        </p:scale>
        <p:origin x="-7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fld id="{E939080F-7BAE-48FA-96E1-B3D677D647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18592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4"/>
          <p:cNvSpPr txBox="1">
            <a:spLocks noChangeArrowheads="1"/>
          </p:cNvSpPr>
          <p:nvPr/>
        </p:nvSpPr>
        <p:spPr bwMode="auto">
          <a:xfrm>
            <a:off x="6650491" y="6550093"/>
            <a:ext cx="231457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/>
              <a:t>© </a:t>
            </a:r>
            <a:r>
              <a:rPr lang="en-US" altLang="en-US" sz="700" b="0" dirty="0" smtClean="0"/>
              <a:t>2011 </a:t>
            </a:r>
            <a:r>
              <a:rPr lang="en-US" altLang="en-US" sz="700" b="0" dirty="0"/>
              <a:t>The MITRE Corporation. All Rights Reserved.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020888" y="0"/>
            <a:ext cx="341312" cy="6858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362200" y="0"/>
            <a:ext cx="6781800" cy="9906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 l="6647" t="21141" r="6393" b="10510"/>
          <a:stretch>
            <a:fillRect/>
          </a:stretch>
        </p:blipFill>
        <p:spPr bwMode="auto">
          <a:xfrm>
            <a:off x="35616" y="6333014"/>
            <a:ext cx="2287048" cy="485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5580516" y="6443430"/>
            <a:ext cx="340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 smtClean="0"/>
              <a:t>HS </a:t>
            </a:r>
            <a:r>
              <a:rPr lang="en-US" altLang="en-US" sz="700" b="0" dirty="0"/>
              <a:t>SEDI is a trademark of the U.S. Department of Homeland Security.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189413"/>
            <a:ext cx="4602163" cy="763587"/>
          </a:xfrm>
        </p:spPr>
        <p:txBody>
          <a:bodyPr/>
          <a:lstStyle>
            <a:lvl1pPr marL="0" indent="0">
              <a:buFont typeface="Wingdings" pitchFamily="2" charset="2"/>
              <a:buNone/>
              <a:defRPr b="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2133600" y="2286000"/>
            <a:ext cx="6477000" cy="1143000"/>
          </a:xfrm>
        </p:spPr>
        <p:txBody>
          <a:bodyPr anchor="ctr"/>
          <a:lstStyle>
            <a:lvl1pPr>
              <a:lnSpc>
                <a:spcPts val="4400"/>
              </a:lnSpc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984" y="1101068"/>
            <a:ext cx="7764551" cy="5138670"/>
          </a:xfrm>
        </p:spPr>
        <p:txBody>
          <a:bodyPr/>
          <a:lstStyle>
            <a:lvl1pPr>
              <a:buFont typeface="Arial" pitchFamily="34" charset="0"/>
              <a:buChar char="■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66453B95-61D7-4348-BF8B-81E7B4BB4E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B2BA2E-CD5A-431C-A400-6C94D88BA3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1295400"/>
            <a:ext cx="3771900" cy="4808538"/>
          </a:xfrm>
        </p:spPr>
        <p:txBody>
          <a:bodyPr/>
          <a:lstStyle>
            <a:lvl1pPr>
              <a:buFont typeface="Arial" pitchFamily="34" charset="0"/>
              <a:buChar char="■"/>
              <a:defRPr sz="2000">
                <a:latin typeface="+mn-lt"/>
              </a:defRPr>
            </a:lvl1pPr>
            <a:lvl2pPr>
              <a:defRPr sz="1800">
                <a:latin typeface="+mn-lt"/>
              </a:defRPr>
            </a:lvl2pPr>
            <a:lvl3pPr>
              <a:buFont typeface="Arial" pitchFamily="34" charset="0"/>
              <a:buChar char="■"/>
              <a:defRPr sz="1600">
                <a:latin typeface="+mn-lt"/>
              </a:defRPr>
            </a:lvl3pPr>
            <a:lvl4pPr>
              <a:defRPr sz="1400">
                <a:solidFill>
                  <a:srgbClr val="FF0000"/>
                </a:solidFill>
                <a:latin typeface="+mn-lt"/>
              </a:defRPr>
            </a:lvl4pPr>
            <a:lvl5pPr>
              <a:defRPr sz="14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700" y="1295400"/>
            <a:ext cx="3771900" cy="48085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 sz="18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400">
                <a:solidFill>
                  <a:srgbClr val="FF0000"/>
                </a:solidFill>
                <a:latin typeface="+mn-lt"/>
              </a:defRPr>
            </a:lvl4pPr>
            <a:lvl5pPr>
              <a:defRPr sz="14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E97797-98F1-4A05-A4DD-C6F1DD7116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9EBC27-FFF6-4D40-B53F-24A5ED6889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1CCCF3-DA51-445D-BA0F-BB1E35B0AB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4" tIns="46033" rIns="92064" bIns="46033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20000"/>
              </a:lnSpc>
              <a:spcAft>
                <a:spcPct val="0"/>
              </a:spcAft>
              <a:buClrTx/>
              <a:defRPr sz="8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21772C90-881D-4299-B21F-FAE4AF832B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66163" y="381000"/>
            <a:ext cx="861059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07583"/>
            <a:ext cx="7696200" cy="5125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7740650" y="0"/>
            <a:ext cx="1403350" cy="1270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7886700" y="0"/>
            <a:ext cx="1257300" cy="2206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4122" name="Line 26"/>
          <p:cNvSpPr>
            <a:spLocks noChangeShapeType="1"/>
          </p:cNvSpPr>
          <p:nvPr/>
        </p:nvSpPr>
        <p:spPr bwMode="auto">
          <a:xfrm>
            <a:off x="152400" y="6324600"/>
            <a:ext cx="8763000" cy="0"/>
          </a:xfrm>
          <a:prstGeom prst="line">
            <a:avLst/>
          </a:prstGeom>
          <a:noFill/>
          <a:ln w="63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/>
          </a:p>
        </p:txBody>
      </p:sp>
      <p:sp>
        <p:nvSpPr>
          <p:cNvPr id="11" name="Text Box 34"/>
          <p:cNvSpPr txBox="1">
            <a:spLocks noChangeArrowheads="1"/>
          </p:cNvSpPr>
          <p:nvPr/>
        </p:nvSpPr>
        <p:spPr bwMode="auto">
          <a:xfrm>
            <a:off x="6378575" y="6540500"/>
            <a:ext cx="26257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altLang="en-US" sz="800" b="0" dirty="0"/>
              <a:t>© </a:t>
            </a:r>
            <a:r>
              <a:rPr lang="en-US" altLang="en-US" sz="800" b="0" dirty="0" smtClean="0"/>
              <a:t>2011 </a:t>
            </a:r>
            <a:r>
              <a:rPr lang="en-US" altLang="en-US" sz="800" b="0" dirty="0"/>
              <a:t>The MITRE Corporation. All Rights Reserved.</a:t>
            </a:r>
          </a:p>
        </p:txBody>
      </p:sp>
      <p:pic>
        <p:nvPicPr>
          <p:cNvPr id="1033" name="Picture 1"/>
          <p:cNvPicPr>
            <a:picLocks noChangeAspect="1" noChangeArrowheads="1"/>
          </p:cNvPicPr>
          <p:nvPr/>
        </p:nvPicPr>
        <p:blipFill>
          <a:blip r:embed="rId8" cstate="print"/>
          <a:srcRect l="8696" t="19490" r="4349"/>
          <a:stretch>
            <a:fillRect/>
          </a:stretch>
        </p:blipFill>
        <p:spPr bwMode="auto">
          <a:xfrm>
            <a:off x="125192" y="6454396"/>
            <a:ext cx="1524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Calibri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Calibri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Calibri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Calibri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9pPr>
    </p:titleStyle>
    <p:bodyStyle>
      <a:lvl1pPr marL="227013" indent="-227013" algn="l" rtl="0" eaLnBrk="1" fontAlgn="base" hangingPunct="1">
        <a:lnSpc>
          <a:spcPts val="20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charset="0"/>
        <a:buChar char="■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68325" indent="-227013" algn="l" rtl="0" eaLnBrk="1" fontAlgn="base" hangingPunct="1">
        <a:lnSpc>
          <a:spcPts val="1800"/>
        </a:lnSpc>
        <a:spcBef>
          <a:spcPct val="0"/>
        </a:spcBef>
        <a:spcAft>
          <a:spcPts val="800"/>
        </a:spcAft>
        <a:buClr>
          <a:srgbClr val="FDAA03"/>
        </a:buClr>
        <a:buFont typeface="Arial" charset="0"/>
        <a:buChar char="–"/>
        <a:defRPr b="1">
          <a:solidFill>
            <a:schemeClr val="tx1"/>
          </a:solidFill>
          <a:latin typeface="+mn-lt"/>
        </a:defRPr>
      </a:lvl2pPr>
      <a:lvl3pPr marL="909638" indent="-168275" algn="l" rtl="0" eaLnBrk="1" fontAlgn="base" hangingPunct="1">
        <a:lnSpc>
          <a:spcPts val="16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charset="0"/>
        <a:buChar char="■"/>
        <a:defRPr sz="1600" b="1">
          <a:solidFill>
            <a:schemeClr val="tx1"/>
          </a:solidFill>
          <a:latin typeface="+mn-lt"/>
        </a:defRPr>
      </a:lvl3pPr>
      <a:lvl4pPr marL="1143000" indent="-114300" algn="l" rtl="0" eaLnBrk="1" fontAlgn="base" hangingPunct="1">
        <a:lnSpc>
          <a:spcPts val="1400"/>
        </a:lnSpc>
        <a:spcBef>
          <a:spcPct val="0"/>
        </a:spcBef>
        <a:spcAft>
          <a:spcPts val="800"/>
        </a:spcAft>
        <a:buClr>
          <a:srgbClr val="FDAA03"/>
        </a:buClr>
        <a:buFont typeface="Arial" charset="0"/>
        <a:buChar char="­"/>
        <a:defRPr sz="1400" b="1">
          <a:solidFill>
            <a:schemeClr val="tx1"/>
          </a:solidFill>
          <a:latin typeface="+mn-lt"/>
        </a:defRPr>
      </a:lvl4pPr>
      <a:lvl5pPr marL="13716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70000"/>
        <a:buFont typeface="Arial" charset="0"/>
        <a:buChar char="■"/>
        <a:defRPr sz="1200" b="1">
          <a:solidFill>
            <a:schemeClr val="tx1"/>
          </a:solidFill>
          <a:latin typeface="+mn-lt"/>
        </a:defRPr>
      </a:lvl5pPr>
      <a:lvl6pPr marL="18288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6pPr>
      <a:lvl7pPr marL="22860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7pPr>
      <a:lvl8pPr marL="27432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8pPr>
      <a:lvl9pPr marL="32004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71245" y="3886200"/>
            <a:ext cx="4586755" cy="1066800"/>
          </a:xfrm>
        </p:spPr>
        <p:txBody>
          <a:bodyPr/>
          <a:lstStyle/>
          <a:p>
            <a:r>
              <a:rPr lang="en-US" b="1" dirty="0" smtClean="0"/>
              <a:t>Charles Schmidt</a:t>
            </a:r>
          </a:p>
          <a:p>
            <a:r>
              <a:rPr lang="en-US" b="1" dirty="0" smtClean="0"/>
              <a:t>March 24, 2011</a:t>
            </a:r>
            <a:endParaRPr lang="en-US" b="1" dirty="0"/>
          </a:p>
          <a:p>
            <a:endParaRPr lang="en-US" b="1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Trusted Computing in OVAL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376218" y="1211461"/>
            <a:ext cx="2668415" cy="33402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Server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1582583" y="2456781"/>
            <a:ext cx="2257804" cy="6725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Server Controller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1582583" y="1563019"/>
            <a:ext cx="2185746" cy="48038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XCCDF Interpreter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5092700" y="1211510"/>
            <a:ext cx="2686083" cy="336232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Client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9" name="AutoShape 25"/>
          <p:cNvSpPr>
            <a:spLocks noChangeArrowheads="1"/>
          </p:cNvSpPr>
          <p:nvPr/>
        </p:nvSpPr>
        <p:spPr bwMode="auto">
          <a:xfrm>
            <a:off x="5207000" y="2598114"/>
            <a:ext cx="1378528" cy="72448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Client Controller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0" name="AutoShape 26"/>
          <p:cNvSpPr>
            <a:spLocks noChangeArrowheads="1"/>
          </p:cNvSpPr>
          <p:nvPr/>
        </p:nvSpPr>
        <p:spPr bwMode="auto">
          <a:xfrm>
            <a:off x="5283199" y="3857713"/>
            <a:ext cx="1285905" cy="55908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OVAL DI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1" name="AutoShape 27"/>
          <p:cNvSpPr>
            <a:spLocks noChangeArrowheads="1"/>
          </p:cNvSpPr>
          <p:nvPr/>
        </p:nvSpPr>
        <p:spPr bwMode="auto">
          <a:xfrm>
            <a:off x="5235574" y="1479654"/>
            <a:ext cx="2402899" cy="508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TPM-enabled System Measurement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2" name="AutoShape 28"/>
          <p:cNvSpPr>
            <a:spLocks noChangeArrowheads="1"/>
          </p:cNvSpPr>
          <p:nvPr/>
        </p:nvSpPr>
        <p:spPr bwMode="auto">
          <a:xfrm>
            <a:off x="6650176" y="2493197"/>
            <a:ext cx="968881" cy="418090"/>
          </a:xfrm>
          <a:prstGeom prst="diamond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TPM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640" y="4671754"/>
            <a:ext cx="8437418" cy="2010807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dirty="0" smtClean="0"/>
              <a:t>XCCDF </a:t>
            </a:r>
            <a:r>
              <a:rPr lang="en-US" dirty="0" err="1" smtClean="0"/>
              <a:t>Interp</a:t>
            </a:r>
            <a:r>
              <a:rPr lang="en-US" dirty="0" smtClean="0"/>
              <a:t> – Processes policies</a:t>
            </a:r>
          </a:p>
          <a:p>
            <a:pPr algn="l">
              <a:lnSpc>
                <a:spcPct val="100000"/>
              </a:lnSpc>
            </a:pPr>
            <a:r>
              <a:rPr lang="en-US" dirty="0" smtClean="0"/>
              <a:t>Server Controller – Orchestrates </a:t>
            </a:r>
            <a:br>
              <a:rPr lang="en-US" dirty="0" smtClean="0"/>
            </a:br>
            <a:r>
              <a:rPr lang="en-US" dirty="0" smtClean="0"/>
              <a:t>    interactions between OVAL DI,</a:t>
            </a:r>
            <a:br>
              <a:rPr lang="en-US" dirty="0" smtClean="0"/>
            </a:br>
            <a:r>
              <a:rPr lang="en-US" dirty="0" smtClean="0"/>
              <a:t>    XCCDF Interp., and client</a:t>
            </a:r>
          </a:p>
          <a:p>
            <a:pPr algn="l">
              <a:lnSpc>
                <a:spcPct val="100000"/>
              </a:lnSpc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Measurement – Measures </a:t>
            </a:r>
            <a:br>
              <a:rPr lang="en-US" dirty="0" smtClean="0"/>
            </a:br>
            <a:r>
              <a:rPr lang="en-US" dirty="0" smtClean="0"/>
              <a:t>    system, including OVAL DI</a:t>
            </a:r>
          </a:p>
          <a:p>
            <a:pPr algn="l">
              <a:lnSpc>
                <a:spcPct val="100000"/>
              </a:lnSpc>
            </a:pPr>
            <a:r>
              <a:rPr lang="en-US" dirty="0" smtClean="0"/>
              <a:t>OVAL DI – Collects/evaluates findings</a:t>
            </a:r>
          </a:p>
          <a:p>
            <a:pPr algn="l">
              <a:lnSpc>
                <a:spcPct val="100000"/>
              </a:lnSpc>
            </a:pPr>
            <a:r>
              <a:rPr lang="en-US" dirty="0" smtClean="0"/>
              <a:t>Client Controller – Orchestrate </a:t>
            </a:r>
            <a:br>
              <a:rPr lang="en-US" dirty="0" smtClean="0"/>
            </a:br>
            <a:r>
              <a:rPr lang="en-US" dirty="0" smtClean="0"/>
              <a:t>    between server and local OVAL DI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animBg="1"/>
      <p:bldP spid="1030" grpId="0" animBg="1"/>
      <p:bldP spid="1049" grpId="0" animBg="1"/>
      <p:bldP spid="1050" grpId="0" animBg="1"/>
      <p:bldP spid="1051" grpId="0" animBg="1"/>
      <p:bldP spid="105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376218" y="1211461"/>
            <a:ext cx="2668415" cy="33402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Server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1582583" y="2456781"/>
            <a:ext cx="2257804" cy="6725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Server Controller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2875093" y="3575383"/>
            <a:ext cx="948758" cy="828662"/>
          </a:xfrm>
          <a:prstGeom prst="flowChartMultidocumen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Results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1582583" y="1563019"/>
            <a:ext cx="2185746" cy="48038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XCCDF Interpreter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031" name="AutoShape 7"/>
          <p:cNvCxnSpPr>
            <a:cxnSpLocks noChangeShapeType="1"/>
          </p:cNvCxnSpPr>
          <p:nvPr/>
        </p:nvCxnSpPr>
        <p:spPr bwMode="auto">
          <a:xfrm rot="5400000">
            <a:off x="2411360" y="2246671"/>
            <a:ext cx="424076" cy="1588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36" name="AutoShape 12"/>
          <p:cNvCxnSpPr>
            <a:cxnSpLocks noChangeShapeType="1"/>
          </p:cNvCxnSpPr>
          <p:nvPr/>
        </p:nvCxnSpPr>
        <p:spPr bwMode="auto">
          <a:xfrm rot="5400000">
            <a:off x="2947255" y="3363873"/>
            <a:ext cx="461815" cy="1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037" name="Oval 13"/>
          <p:cNvSpPr>
            <a:spLocks noChangeArrowheads="1"/>
          </p:cNvSpPr>
          <p:nvPr/>
        </p:nvSpPr>
        <p:spPr bwMode="auto">
          <a:xfrm>
            <a:off x="1523999" y="2112590"/>
            <a:ext cx="257687" cy="2576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1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9" name="Oval 15"/>
          <p:cNvSpPr>
            <a:spLocks noChangeArrowheads="1"/>
          </p:cNvSpPr>
          <p:nvPr/>
        </p:nvSpPr>
        <p:spPr bwMode="auto">
          <a:xfrm>
            <a:off x="4406583" y="2407276"/>
            <a:ext cx="247650" cy="2476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3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0" name="Oval 16"/>
          <p:cNvSpPr>
            <a:spLocks noChangeArrowheads="1"/>
          </p:cNvSpPr>
          <p:nvPr/>
        </p:nvSpPr>
        <p:spPr bwMode="auto">
          <a:xfrm>
            <a:off x="4406583" y="3007351"/>
            <a:ext cx="247650" cy="2476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7</a:t>
            </a: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044" name="AutoShape 20"/>
          <p:cNvCxnSpPr>
            <a:cxnSpLocks noChangeShapeType="1"/>
          </p:cNvCxnSpPr>
          <p:nvPr/>
        </p:nvCxnSpPr>
        <p:spPr bwMode="auto">
          <a:xfrm rot="5400000">
            <a:off x="3211668" y="2251288"/>
            <a:ext cx="414847" cy="1588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 type="triangle"/>
            <a:tailEnd type="none" w="med" len="med"/>
          </a:ln>
        </p:spPr>
      </p:cxnSp>
      <p:sp>
        <p:nvSpPr>
          <p:cNvPr id="1045" name="Oval 21"/>
          <p:cNvSpPr>
            <a:spLocks noChangeArrowheads="1"/>
          </p:cNvSpPr>
          <p:nvPr/>
        </p:nvSpPr>
        <p:spPr bwMode="auto">
          <a:xfrm>
            <a:off x="3455816" y="2094973"/>
            <a:ext cx="276599" cy="28060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8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046" name="AutoShape 22"/>
          <p:cNvCxnSpPr>
            <a:cxnSpLocks noChangeShapeType="1"/>
            <a:stCxn id="1030" idx="3"/>
          </p:cNvCxnSpPr>
          <p:nvPr/>
        </p:nvCxnSpPr>
        <p:spPr bwMode="auto">
          <a:xfrm flipH="1">
            <a:off x="3694545" y="1803211"/>
            <a:ext cx="73784" cy="1773098"/>
          </a:xfrm>
          <a:prstGeom prst="curvedConnector4">
            <a:avLst>
              <a:gd name="adj1" fmla="val -309823"/>
              <a:gd name="adj2" fmla="val 81777"/>
            </a:avLst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47" name="AutoShape 23"/>
          <p:cNvCxnSpPr>
            <a:cxnSpLocks noChangeShapeType="1"/>
          </p:cNvCxnSpPr>
          <p:nvPr/>
        </p:nvCxnSpPr>
        <p:spPr bwMode="auto">
          <a:xfrm rot="16200000" flipH="1">
            <a:off x="1592908" y="2251257"/>
            <a:ext cx="425666" cy="9301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 type="triangle"/>
            <a:tailEnd type="none" w="med" len="med"/>
          </a:ln>
        </p:spPr>
      </p:cxn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5092700" y="1211510"/>
            <a:ext cx="2686083" cy="336232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Client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9" name="AutoShape 25"/>
          <p:cNvSpPr>
            <a:spLocks noChangeArrowheads="1"/>
          </p:cNvSpPr>
          <p:nvPr/>
        </p:nvSpPr>
        <p:spPr bwMode="auto">
          <a:xfrm>
            <a:off x="5207000" y="2598114"/>
            <a:ext cx="1378528" cy="72448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Client Controller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0" name="AutoShape 26"/>
          <p:cNvSpPr>
            <a:spLocks noChangeArrowheads="1"/>
          </p:cNvSpPr>
          <p:nvPr/>
        </p:nvSpPr>
        <p:spPr bwMode="auto">
          <a:xfrm>
            <a:off x="5283199" y="3857713"/>
            <a:ext cx="1285905" cy="55908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OVAL DI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1" name="AutoShape 27"/>
          <p:cNvSpPr>
            <a:spLocks noChangeArrowheads="1"/>
          </p:cNvSpPr>
          <p:nvPr/>
        </p:nvSpPr>
        <p:spPr bwMode="auto">
          <a:xfrm>
            <a:off x="5235574" y="1479654"/>
            <a:ext cx="2402899" cy="508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TPM-enabled System Measurement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2" name="AutoShape 28"/>
          <p:cNvSpPr>
            <a:spLocks noChangeArrowheads="1"/>
          </p:cNvSpPr>
          <p:nvPr/>
        </p:nvSpPr>
        <p:spPr bwMode="auto">
          <a:xfrm>
            <a:off x="6650176" y="2493197"/>
            <a:ext cx="968881" cy="418090"/>
          </a:xfrm>
          <a:prstGeom prst="diamond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TPM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053" name="AutoShape 29"/>
          <p:cNvCxnSpPr>
            <a:cxnSpLocks noChangeShapeType="1"/>
          </p:cNvCxnSpPr>
          <p:nvPr/>
        </p:nvCxnSpPr>
        <p:spPr bwMode="auto">
          <a:xfrm>
            <a:off x="7126288" y="1988085"/>
            <a:ext cx="1587" cy="517525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54" name="AutoShape 30"/>
          <p:cNvCxnSpPr>
            <a:cxnSpLocks noChangeShapeType="1"/>
          </p:cNvCxnSpPr>
          <p:nvPr/>
        </p:nvCxnSpPr>
        <p:spPr bwMode="auto">
          <a:xfrm rot="5400000">
            <a:off x="5212757" y="3590163"/>
            <a:ext cx="526472" cy="1588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55" name="AutoShape 31"/>
          <p:cNvCxnSpPr>
            <a:cxnSpLocks noChangeShapeType="1"/>
          </p:cNvCxnSpPr>
          <p:nvPr/>
        </p:nvCxnSpPr>
        <p:spPr bwMode="auto">
          <a:xfrm>
            <a:off x="6565884" y="3908518"/>
            <a:ext cx="638175" cy="333375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56" name="AutoShape 32"/>
          <p:cNvCxnSpPr>
            <a:cxnSpLocks noChangeShapeType="1"/>
          </p:cNvCxnSpPr>
          <p:nvPr/>
        </p:nvCxnSpPr>
        <p:spPr bwMode="auto">
          <a:xfrm flipV="1">
            <a:off x="6565884" y="3422743"/>
            <a:ext cx="638175" cy="485775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57" name="AutoShape 33"/>
          <p:cNvCxnSpPr>
            <a:cxnSpLocks noChangeShapeType="1"/>
          </p:cNvCxnSpPr>
          <p:nvPr/>
        </p:nvCxnSpPr>
        <p:spPr bwMode="auto">
          <a:xfrm flipV="1">
            <a:off x="6565884" y="3584668"/>
            <a:ext cx="638175" cy="32385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58" name="AutoShape 34"/>
          <p:cNvCxnSpPr>
            <a:cxnSpLocks noChangeShapeType="1"/>
          </p:cNvCxnSpPr>
          <p:nvPr/>
        </p:nvCxnSpPr>
        <p:spPr bwMode="auto">
          <a:xfrm flipV="1">
            <a:off x="6565884" y="3746593"/>
            <a:ext cx="638175" cy="161925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59" name="AutoShape 35"/>
          <p:cNvCxnSpPr>
            <a:cxnSpLocks noChangeShapeType="1"/>
          </p:cNvCxnSpPr>
          <p:nvPr/>
        </p:nvCxnSpPr>
        <p:spPr bwMode="auto">
          <a:xfrm>
            <a:off x="6565884" y="3908518"/>
            <a:ext cx="638175" cy="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60" name="AutoShape 36"/>
          <p:cNvCxnSpPr>
            <a:cxnSpLocks noChangeShapeType="1"/>
          </p:cNvCxnSpPr>
          <p:nvPr/>
        </p:nvCxnSpPr>
        <p:spPr bwMode="auto">
          <a:xfrm>
            <a:off x="6565884" y="3908518"/>
            <a:ext cx="638175" cy="161925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61" name="AutoShape 37"/>
          <p:cNvCxnSpPr>
            <a:cxnSpLocks noChangeShapeType="1"/>
          </p:cNvCxnSpPr>
          <p:nvPr/>
        </p:nvCxnSpPr>
        <p:spPr bwMode="auto">
          <a:xfrm rot="5400000" flipH="1" flipV="1">
            <a:off x="5955285" y="3587703"/>
            <a:ext cx="521551" cy="1588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062" name="Oval 38"/>
          <p:cNvSpPr>
            <a:spLocks noChangeArrowheads="1"/>
          </p:cNvSpPr>
          <p:nvPr/>
        </p:nvSpPr>
        <p:spPr bwMode="auto">
          <a:xfrm>
            <a:off x="5187661" y="3466611"/>
            <a:ext cx="247650" cy="2476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4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3" name="Oval 39"/>
          <p:cNvSpPr>
            <a:spLocks noChangeArrowheads="1"/>
          </p:cNvSpPr>
          <p:nvPr/>
        </p:nvSpPr>
        <p:spPr bwMode="auto">
          <a:xfrm>
            <a:off x="6718284" y="3718885"/>
            <a:ext cx="247650" cy="2476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5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4" name="Oval 40"/>
          <p:cNvSpPr>
            <a:spLocks noChangeArrowheads="1"/>
          </p:cNvSpPr>
          <p:nvPr/>
        </p:nvSpPr>
        <p:spPr bwMode="auto">
          <a:xfrm>
            <a:off x="5906092" y="3457677"/>
            <a:ext cx="247650" cy="2476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6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5" name="AutoShape 41"/>
          <p:cNvSpPr>
            <a:spLocks noChangeArrowheads="1"/>
          </p:cNvSpPr>
          <p:nvPr/>
        </p:nvSpPr>
        <p:spPr bwMode="auto">
          <a:xfrm>
            <a:off x="6123705" y="3947769"/>
            <a:ext cx="194859" cy="219667"/>
          </a:xfrm>
          <a:prstGeom prst="foldedCorner">
            <a:avLst>
              <a:gd name="adj" fmla="val 375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endParaRPr lang="en-US" sz="800" dirty="0"/>
          </a:p>
        </p:txBody>
      </p:sp>
      <p:sp>
        <p:nvSpPr>
          <p:cNvPr id="1068" name="Oval 44"/>
          <p:cNvSpPr>
            <a:spLocks noChangeArrowheads="1"/>
          </p:cNvSpPr>
          <p:nvPr/>
        </p:nvSpPr>
        <p:spPr bwMode="auto">
          <a:xfrm>
            <a:off x="7178675" y="2123024"/>
            <a:ext cx="247650" cy="2476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032" name="AutoShape 8"/>
          <p:cNvCxnSpPr>
            <a:cxnSpLocks noChangeShapeType="1"/>
          </p:cNvCxnSpPr>
          <p:nvPr/>
        </p:nvCxnSpPr>
        <p:spPr bwMode="auto">
          <a:xfrm>
            <a:off x="3835083" y="2731126"/>
            <a:ext cx="1381125" cy="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33" name="AutoShape 9"/>
          <p:cNvCxnSpPr>
            <a:cxnSpLocks noChangeShapeType="1"/>
          </p:cNvCxnSpPr>
          <p:nvPr/>
        </p:nvCxnSpPr>
        <p:spPr bwMode="auto">
          <a:xfrm flipH="1">
            <a:off x="3835083" y="2969251"/>
            <a:ext cx="1381125" cy="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09" name="Oval 13"/>
          <p:cNvSpPr>
            <a:spLocks noChangeArrowheads="1"/>
          </p:cNvSpPr>
          <p:nvPr/>
        </p:nvSpPr>
        <p:spPr bwMode="auto">
          <a:xfrm>
            <a:off x="2664681" y="2117208"/>
            <a:ext cx="257687" cy="2576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2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0" name="Oval 21"/>
          <p:cNvSpPr>
            <a:spLocks noChangeArrowheads="1"/>
          </p:cNvSpPr>
          <p:nvPr/>
        </p:nvSpPr>
        <p:spPr bwMode="auto">
          <a:xfrm>
            <a:off x="3211068" y="3244861"/>
            <a:ext cx="288590" cy="28060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8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17" name="AutoShape 32"/>
          <p:cNvCxnSpPr>
            <a:cxnSpLocks noChangeShapeType="1"/>
            <a:endCxn id="1052" idx="2"/>
          </p:cNvCxnSpPr>
          <p:nvPr/>
        </p:nvCxnSpPr>
        <p:spPr bwMode="auto">
          <a:xfrm rot="5400000" flipH="1" flipV="1">
            <a:off x="6365925" y="3121654"/>
            <a:ext cx="979059" cy="558326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49" name="TextBox 48"/>
          <p:cNvSpPr txBox="1"/>
          <p:nvPr/>
        </p:nvSpPr>
        <p:spPr>
          <a:xfrm>
            <a:off x="551399" y="4674525"/>
            <a:ext cx="8437418" cy="110799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indent="-342900" algn="l">
              <a:lnSpc>
                <a:spcPct val="100000"/>
              </a:lnSpc>
              <a:spcAft>
                <a:spcPts val="600"/>
              </a:spcAft>
              <a:buFont typeface="+mj-lt"/>
              <a:buAutoNum type="arabicPeriod" startAt="6"/>
            </a:pPr>
            <a:r>
              <a:rPr lang="en-US" sz="1400" dirty="0" smtClean="0"/>
              <a:t>The results file is sent to the Client Controller…</a:t>
            </a:r>
          </a:p>
          <a:p>
            <a:pPr marL="342900" indent="-342900" algn="l">
              <a:lnSpc>
                <a:spcPct val="100000"/>
              </a:lnSpc>
              <a:spcAft>
                <a:spcPts val="600"/>
              </a:spcAft>
              <a:buAutoNum type="arabicPeriod" startAt="6"/>
            </a:pPr>
            <a:r>
              <a:rPr lang="en-US" sz="1400" dirty="0" smtClean="0"/>
              <a:t>… forwarded to the Server Controller, which performs integrity checks</a:t>
            </a:r>
          </a:p>
          <a:p>
            <a:pPr marL="342900" indent="-342900" algn="l">
              <a:lnSpc>
                <a:spcPct val="100000"/>
              </a:lnSpc>
              <a:spcAft>
                <a:spcPts val="600"/>
              </a:spcAft>
              <a:buAutoNum type="arabicPeriod" startAt="6"/>
            </a:pPr>
            <a:r>
              <a:rPr lang="en-US" sz="1400" dirty="0" smtClean="0"/>
              <a:t>The Server Controller shares passes results </a:t>
            </a:r>
            <a:r>
              <a:rPr lang="en-US" sz="1400" dirty="0" err="1" smtClean="0"/>
              <a:t>tothe</a:t>
            </a:r>
            <a:r>
              <a:rPr lang="en-US" sz="1400" dirty="0" smtClean="0"/>
              <a:t> XCCDF Interp. to get the configuration results and also stores raw results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48644" y="4671755"/>
            <a:ext cx="8437418" cy="169277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indent="-342900" algn="l">
              <a:lnSpc>
                <a:spcPct val="100000"/>
              </a:lnSpc>
              <a:spcAft>
                <a:spcPts val="600"/>
              </a:spcAft>
              <a:buAutoNum type="arabicPeriod"/>
            </a:pPr>
            <a:r>
              <a:rPr lang="en-US" sz="1400" dirty="0" smtClean="0"/>
              <a:t>Server Controller initiates assessment</a:t>
            </a:r>
          </a:p>
          <a:p>
            <a:pPr marL="342900" indent="-342900" algn="l">
              <a:lnSpc>
                <a:spcPct val="100000"/>
              </a:lnSpc>
              <a:spcAft>
                <a:spcPts val="600"/>
              </a:spcAft>
              <a:buAutoNum type="arabicPeriod"/>
            </a:pPr>
            <a:r>
              <a:rPr lang="en-US" sz="1400" dirty="0" smtClean="0"/>
              <a:t>XCCDF Interp. processes the guidance and collects OVAL Definitions</a:t>
            </a:r>
          </a:p>
          <a:p>
            <a:pPr marL="342900" indent="-342900" algn="l">
              <a:lnSpc>
                <a:spcPct val="100000"/>
              </a:lnSpc>
              <a:spcAft>
                <a:spcPts val="600"/>
              </a:spcAft>
              <a:buAutoNum type="arabicPeriod"/>
            </a:pPr>
            <a:r>
              <a:rPr lang="en-US" sz="1400" dirty="0" smtClean="0"/>
              <a:t>Definitions sent to the Client Controller…</a:t>
            </a:r>
          </a:p>
          <a:p>
            <a:pPr marL="342900" indent="-342900" algn="l">
              <a:lnSpc>
                <a:spcPct val="100000"/>
              </a:lnSpc>
              <a:spcAft>
                <a:spcPts val="600"/>
              </a:spcAft>
              <a:buAutoNum type="arabicPeriod"/>
            </a:pPr>
            <a:r>
              <a:rPr lang="en-US" sz="1400" dirty="0" smtClean="0"/>
              <a:t>… which passes them to the Client OVAL DI</a:t>
            </a:r>
          </a:p>
          <a:p>
            <a:pPr marL="342900" indent="-342900" algn="l">
              <a:lnSpc>
                <a:spcPct val="100000"/>
              </a:lnSpc>
              <a:spcAft>
                <a:spcPts val="600"/>
              </a:spcAft>
              <a:buAutoNum type="arabicPeriod"/>
            </a:pPr>
            <a:r>
              <a:rPr lang="en-US" sz="1400" dirty="0" smtClean="0"/>
              <a:t>OVAL DI collects system findings, including a TPM quote, and evaluates to produce results, as normal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00069 L 1.66667E-6 -0.1573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1000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5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15741 L -0.29219 -0.15741 " pathEditMode="relative" rAng="0" ptsTypes="AA">
                                      <p:cBhvr>
                                        <p:cTn id="157" dur="20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" y="0"/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0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000"/>
                            </p:stCondLst>
                            <p:childTnLst>
                              <p:par>
                                <p:cTn id="165" presetID="10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1000"/>
                                        <p:tgtEl>
                                          <p:spTgt spid="10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00"/>
                            </p:stCondLst>
                            <p:childTnLst>
                              <p:par>
                                <p:cTn id="1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6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9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7" grpId="0" animBg="1"/>
      <p:bldP spid="1039" grpId="0" animBg="1"/>
      <p:bldP spid="1040" grpId="0" animBg="1"/>
      <p:bldP spid="1045" grpId="0" animBg="1"/>
      <p:bldP spid="1062" grpId="0" animBg="1"/>
      <p:bldP spid="1063" grpId="0" animBg="1"/>
      <p:bldP spid="1064" grpId="0" animBg="1"/>
      <p:bldP spid="1065" grpId="0" animBg="1"/>
      <p:bldP spid="1065" grpId="1" animBg="1"/>
      <p:bldP spid="1065" grpId="2" animBg="1"/>
      <p:bldP spid="1065" grpId="4" animBg="1"/>
      <p:bldP spid="1068" grpId="0" animBg="1"/>
      <p:bldP spid="109" grpId="0" animBg="1"/>
      <p:bldP spid="110" grpId="0" animBg="1"/>
      <p:bldP spid="49" grpId="0" build="allAtOnce"/>
      <p:bldP spid="48" grpId="0" build="allAtOnce"/>
      <p:bldP spid="48" grpId="1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</a:p>
          <a:p>
            <a:pPr lvl="1"/>
            <a:r>
              <a:rPr lang="en-US" dirty="0" smtClean="0"/>
              <a:t>Dynamically insert TPM query definition into OVAL files</a:t>
            </a:r>
          </a:p>
          <a:p>
            <a:pPr lvl="2"/>
            <a:r>
              <a:rPr lang="en-US" dirty="0" smtClean="0"/>
              <a:t>Can be done starting with XCCDF or raw OVAL</a:t>
            </a:r>
          </a:p>
          <a:p>
            <a:pPr lvl="1"/>
            <a:r>
              <a:rPr lang="en-US" dirty="0" smtClean="0"/>
              <a:t>Collect TPM data and store in OVAL results</a:t>
            </a:r>
          </a:p>
          <a:p>
            <a:pPr lvl="2"/>
            <a:r>
              <a:rPr lang="en-US" dirty="0" smtClean="0"/>
              <a:t>Specifically, in the system-characteristics part of the results</a:t>
            </a:r>
          </a:p>
          <a:p>
            <a:pPr lvl="1"/>
            <a:r>
              <a:rPr lang="en-US" dirty="0" smtClean="0"/>
              <a:t>Use collected data to verify integrity of the data</a:t>
            </a:r>
          </a:p>
          <a:p>
            <a:pPr lvl="2"/>
            <a:r>
              <a:rPr lang="en-US" dirty="0" smtClean="0"/>
              <a:t>Ensure quote itself has not been tampered with</a:t>
            </a:r>
          </a:p>
          <a:p>
            <a:r>
              <a:rPr lang="en-US" dirty="0" smtClean="0"/>
              <a:t>Next step</a:t>
            </a:r>
          </a:p>
          <a:p>
            <a:pPr lvl="1"/>
            <a:r>
              <a:rPr lang="en-US" dirty="0" smtClean="0"/>
              <a:t>Insert measurements of OVAL Interpreter into TPM</a:t>
            </a:r>
          </a:p>
          <a:p>
            <a:pPr lvl="1"/>
            <a:r>
              <a:rPr lang="en-US" dirty="0" smtClean="0"/>
              <a:t>Verify those measurements on the server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for the Community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this new capability useful?</a:t>
            </a:r>
          </a:p>
          <a:p>
            <a:pPr lvl="1"/>
            <a:r>
              <a:rPr lang="en-US" dirty="0" smtClean="0"/>
              <a:t>Would vendors be interested in having TPM measurements of their assessment engines?</a:t>
            </a:r>
          </a:p>
          <a:p>
            <a:pPr lvl="1"/>
            <a:r>
              <a:rPr lang="en-US" dirty="0" smtClean="0"/>
              <a:t>Is OVAL the correct way to retrieve this information?</a:t>
            </a:r>
          </a:p>
          <a:p>
            <a:pPr lvl="2"/>
            <a:r>
              <a:rPr lang="en-US" dirty="0" smtClean="0"/>
              <a:t>We are using OVAL to task and transport quotes, but processing is still external to OVAL</a:t>
            </a:r>
          </a:p>
          <a:p>
            <a:r>
              <a:rPr lang="en-US" dirty="0" smtClean="0"/>
              <a:t>What other TPM data to collect?</a:t>
            </a:r>
          </a:p>
          <a:p>
            <a:pPr lvl="1"/>
            <a:r>
              <a:rPr lang="en-US" dirty="0" smtClean="0"/>
              <a:t>Quote collects measurements</a:t>
            </a:r>
          </a:p>
          <a:p>
            <a:pPr lvl="1"/>
            <a:r>
              <a:rPr lang="en-US" dirty="0" smtClean="0"/>
              <a:t>Other probes could collect configuration and capabilities of a TPM</a:t>
            </a:r>
          </a:p>
          <a:p>
            <a:pPr lvl="2"/>
            <a:r>
              <a:rPr lang="en-US" dirty="0" smtClean="0"/>
              <a:t>TPM enabled or disabled</a:t>
            </a:r>
          </a:p>
          <a:p>
            <a:pPr lvl="2"/>
            <a:r>
              <a:rPr lang="en-US" dirty="0" smtClean="0"/>
              <a:t>TPM provisioned or in factory default</a:t>
            </a:r>
          </a:p>
          <a:p>
            <a:pPr lvl="2"/>
            <a:r>
              <a:rPr lang="en-US" dirty="0" smtClean="0"/>
              <a:t>Manufacturer, build set, manufacturer custom strings</a:t>
            </a:r>
          </a:p>
          <a:p>
            <a:pPr lvl="2"/>
            <a:r>
              <a:rPr lang="en-US" dirty="0" smtClean="0"/>
              <a:t>Characteristics of the chip (IO speed, number of registers, etc.)</a:t>
            </a:r>
          </a:p>
          <a:p>
            <a:pPr lvl="2"/>
            <a:r>
              <a:rPr lang="en-US" dirty="0" smtClean="0"/>
              <a:t>TPM device driver version and support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2BA2E-CD5A-431C-A400-6C94D88BA38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575302" y="3222533"/>
            <a:ext cx="3993402" cy="49045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Questions?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quotereport_test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1402" y="1135468"/>
            <a:ext cx="8691824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en-US" dirty="0" smtClean="0">
                <a:solidFill>
                  <a:srgbClr val="000000"/>
                </a:solidFill>
              </a:rPr>
              <a:t>Object</a:t>
            </a:r>
            <a:endParaRPr lang="en-US" dirty="0" smtClean="0">
              <a:solidFill>
                <a:srgbClr val="000000"/>
              </a:solidFill>
            </a:endParaRPr>
          </a:p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xsd:extension</a:t>
            </a:r>
            <a:r>
              <a:rPr lang="en-US" sz="1200" dirty="0" smtClean="0">
                <a:solidFill>
                  <a:srgbClr val="F5844C"/>
                </a:solidFill>
              </a:rPr>
              <a:t> base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def:ObjectType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xsd:sequence</a:t>
            </a:r>
            <a:r>
              <a:rPr lang="en-US" sz="1200" dirty="0" smtClean="0">
                <a:solidFill>
                  <a:srgbClr val="0064C8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"mask"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def:EntityObjectIntType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"1"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unbounded</a:t>
            </a:r>
            <a:r>
              <a:rPr lang="en-US" sz="1200" dirty="0" smtClean="0">
                <a:solidFill>
                  <a:srgbClr val="993300"/>
                </a:solidFill>
              </a:rPr>
              <a:t>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err="1" smtClean="0">
                <a:solidFill>
                  <a:srgbClr val="993300"/>
                </a:solidFill>
              </a:rPr>
              <a:t>quotetype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err="1" smtClean="0">
                <a:solidFill>
                  <a:srgbClr val="993300"/>
                </a:solidFill>
              </a:rPr>
              <a:t>tpm-def:EntityObjectQuotetypeType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"1"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1</a:t>
            </a:r>
            <a:r>
              <a:rPr lang="en-US" sz="1200" dirty="0" smtClean="0">
                <a:solidFill>
                  <a:srgbClr val="993300"/>
                </a:solidFill>
              </a:rPr>
              <a:t>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err="1" smtClean="0">
                <a:solidFill>
                  <a:srgbClr val="993300"/>
                </a:solidFill>
              </a:rPr>
              <a:t>aikblob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def:EntityObjectBinaryType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"1"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1</a:t>
            </a:r>
            <a:r>
              <a:rPr lang="en-US" sz="1200" dirty="0" smtClean="0">
                <a:solidFill>
                  <a:srgbClr val="993300"/>
                </a:solidFill>
              </a:rPr>
              <a:t>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"nonce"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def:EntityObjectBinaryType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"1"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1</a:t>
            </a:r>
            <a:r>
              <a:rPr lang="en-US" sz="1200" dirty="0" smtClean="0">
                <a:solidFill>
                  <a:srgbClr val="993300"/>
                </a:solidFill>
              </a:rPr>
              <a:t>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64C8"/>
                </a:solidFill>
              </a:rPr>
              <a:t>&lt;/</a:t>
            </a:r>
            <a:r>
              <a:rPr lang="en-US" sz="1200" dirty="0" err="1" smtClean="0">
                <a:solidFill>
                  <a:srgbClr val="0064C8"/>
                </a:solidFill>
              </a:rPr>
              <a:t>xsd:sequence</a:t>
            </a:r>
            <a:r>
              <a:rPr lang="en-US" sz="1200" dirty="0" smtClean="0">
                <a:solidFill>
                  <a:srgbClr val="0064C8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64C8"/>
                </a:solidFill>
              </a:rPr>
              <a:t>&lt;/</a:t>
            </a:r>
            <a:r>
              <a:rPr lang="en-US" sz="1200" dirty="0" err="1" smtClean="0">
                <a:solidFill>
                  <a:srgbClr val="0064C8"/>
                </a:solidFill>
              </a:rPr>
              <a:t>xsd:extension</a:t>
            </a:r>
            <a:r>
              <a:rPr lang="en-US" sz="1200" dirty="0" smtClean="0">
                <a:solidFill>
                  <a:srgbClr val="0064C8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323222" y="3146813"/>
            <a:ext cx="8691824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en-US" dirty="0" smtClean="0">
                <a:solidFill>
                  <a:srgbClr val="000000"/>
                </a:solidFill>
              </a:rPr>
              <a:t>State</a:t>
            </a:r>
            <a:endParaRPr lang="en-US" dirty="0" smtClean="0">
              <a:solidFill>
                <a:srgbClr val="000000"/>
              </a:solidFill>
            </a:endParaRPr>
          </a:p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xsd:extension</a:t>
            </a:r>
            <a:r>
              <a:rPr lang="en-US" sz="1200" dirty="0" smtClean="0">
                <a:solidFill>
                  <a:srgbClr val="F5844C"/>
                </a:solidFill>
              </a:rPr>
              <a:t> base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def:StateType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xsd:sequence</a:t>
            </a:r>
            <a:r>
              <a:rPr lang="en-US" sz="1200" dirty="0" smtClean="0">
                <a:solidFill>
                  <a:srgbClr val="0064C8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"mask"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def:EntityStateIntType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"0"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unbounded"/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err="1" smtClean="0">
                <a:solidFill>
                  <a:srgbClr val="993300"/>
                </a:solidFill>
              </a:rPr>
              <a:t>aikblob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def:EntityStateBinaryType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"0"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1</a:t>
            </a:r>
            <a:r>
              <a:rPr lang="en-US" sz="1200" dirty="0" smtClean="0">
                <a:solidFill>
                  <a:srgbClr val="993300"/>
                </a:solidFill>
              </a:rPr>
              <a:t>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"nonce"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def:EntityStateBinaryType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"0"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1</a:t>
            </a:r>
            <a:r>
              <a:rPr lang="en-US" sz="1200" dirty="0" smtClean="0">
                <a:solidFill>
                  <a:srgbClr val="993300"/>
                </a:solidFill>
              </a:rPr>
              <a:t>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err="1" smtClean="0">
                <a:solidFill>
                  <a:srgbClr val="993300"/>
                </a:solidFill>
              </a:rPr>
              <a:t>quotetype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err="1" smtClean="0">
                <a:solidFill>
                  <a:srgbClr val="993300"/>
                </a:solidFill>
              </a:rPr>
              <a:t>tpm-def:EntityStateQuotetypeType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"0"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1</a:t>
            </a:r>
            <a:r>
              <a:rPr lang="en-US" sz="1200" dirty="0" smtClean="0">
                <a:solidFill>
                  <a:srgbClr val="993300"/>
                </a:solidFill>
              </a:rPr>
              <a:t>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"signature"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def:EntityStateBinaryType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"0"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1</a:t>
            </a:r>
            <a:r>
              <a:rPr lang="en-US" sz="1200" dirty="0" smtClean="0">
                <a:solidFill>
                  <a:srgbClr val="993300"/>
                </a:solidFill>
              </a:rPr>
              <a:t>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err="1" smtClean="0">
                <a:solidFill>
                  <a:srgbClr val="993300"/>
                </a:solidFill>
              </a:rPr>
              <a:t>pcr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def:EntityStateRecordType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"0"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1</a:t>
            </a:r>
            <a:r>
              <a:rPr lang="en-US" sz="1200" dirty="0" smtClean="0">
                <a:solidFill>
                  <a:srgbClr val="993300"/>
                </a:solidFill>
              </a:rPr>
              <a:t>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err="1" smtClean="0">
                <a:solidFill>
                  <a:srgbClr val="993300"/>
                </a:solidFill>
              </a:rPr>
              <a:t>pcrcomposite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def:EntityStateBinaryType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"0"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1</a:t>
            </a:r>
            <a:r>
              <a:rPr lang="en-US" sz="1200" dirty="0" smtClean="0">
                <a:solidFill>
                  <a:srgbClr val="993300"/>
                </a:solidFill>
              </a:rPr>
              <a:t>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"locality"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def:EntityStateIntType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"0"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1</a:t>
            </a:r>
            <a:r>
              <a:rPr lang="en-US" sz="1200" dirty="0" smtClean="0">
                <a:solidFill>
                  <a:srgbClr val="993300"/>
                </a:solidFill>
              </a:rPr>
              <a:t>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</a:t>
            </a:r>
            <a:r>
              <a:rPr lang="en-US" sz="1200" dirty="0" smtClean="0">
                <a:solidFill>
                  <a:srgbClr val="0064C8"/>
                </a:solidFill>
              </a:rPr>
              <a:t>&lt;/</a:t>
            </a:r>
            <a:r>
              <a:rPr lang="en-US" sz="1200" dirty="0" err="1" smtClean="0">
                <a:solidFill>
                  <a:srgbClr val="0064C8"/>
                </a:solidFill>
              </a:rPr>
              <a:t>xsd:sequence</a:t>
            </a:r>
            <a:r>
              <a:rPr lang="en-US" sz="1200" dirty="0" smtClean="0">
                <a:solidFill>
                  <a:srgbClr val="0064C8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64C8"/>
                </a:solidFill>
              </a:rPr>
              <a:t>&lt;/</a:t>
            </a:r>
            <a:r>
              <a:rPr lang="en-US" sz="1200" dirty="0" err="1" smtClean="0">
                <a:solidFill>
                  <a:srgbClr val="0064C8"/>
                </a:solidFill>
              </a:rPr>
              <a:t>xsd:extension</a:t>
            </a:r>
            <a:r>
              <a:rPr lang="en-US" sz="1200" dirty="0" smtClean="0">
                <a:solidFill>
                  <a:srgbClr val="0064C8"/>
                </a:solidFill>
              </a:rPr>
              <a:t>&gt;</a:t>
            </a:r>
            <a:endParaRPr lang="en-US" sz="1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tpminfo_test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3222" y="1135465"/>
            <a:ext cx="869182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en-US" dirty="0" smtClean="0">
                <a:solidFill>
                  <a:srgbClr val="000000"/>
                </a:solidFill>
              </a:rPr>
              <a:t>State</a:t>
            </a:r>
          </a:p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xsd:extension</a:t>
            </a:r>
            <a:r>
              <a:rPr lang="en-US" sz="1200" dirty="0" smtClean="0">
                <a:solidFill>
                  <a:srgbClr val="F5844C"/>
                </a:solidFill>
              </a:rPr>
              <a:t> base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def:StateType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xsd:sequence</a:t>
            </a:r>
            <a:r>
              <a:rPr lang="en-US" sz="1200" dirty="0" smtClean="0">
                <a:solidFill>
                  <a:srgbClr val="0064C8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"version"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def:EntityStateVersionType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"0"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1"/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"revision"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def:EntityStateVersionType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"0"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1</a:t>
            </a:r>
            <a:r>
              <a:rPr lang="en-US" sz="1200" dirty="0" smtClean="0">
                <a:solidFill>
                  <a:srgbClr val="993300"/>
                </a:solidFill>
              </a:rPr>
              <a:t>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err="1" smtClean="0">
                <a:solidFill>
                  <a:srgbClr val="993300"/>
                </a:solidFill>
              </a:rPr>
              <a:t>errata_number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def:EntityStateIntType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"0"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1</a:t>
            </a:r>
            <a:r>
              <a:rPr lang="en-US" sz="1200" dirty="0" smtClean="0">
                <a:solidFill>
                  <a:srgbClr val="993300"/>
                </a:solidFill>
              </a:rPr>
              <a:t>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"manufacturer"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def:EntityStateBinaryType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"0"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1</a:t>
            </a:r>
            <a:r>
              <a:rPr lang="en-US" sz="1200" dirty="0" smtClean="0">
                <a:solidFill>
                  <a:srgbClr val="993300"/>
                </a:solidFill>
              </a:rPr>
              <a:t>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err="1" smtClean="0">
                <a:solidFill>
                  <a:srgbClr val="993300"/>
                </a:solidFill>
              </a:rPr>
              <a:t>manufacturer_info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def:EntityStateBinaryType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"0"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1</a:t>
            </a:r>
            <a:r>
              <a:rPr lang="en-US" sz="1200" dirty="0" smtClean="0">
                <a:solidFill>
                  <a:srgbClr val="993300"/>
                </a:solidFill>
              </a:rPr>
              <a:t>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err="1" smtClean="0">
                <a:solidFill>
                  <a:srgbClr val="993300"/>
                </a:solidFill>
              </a:rPr>
              <a:t>command_support_level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def:EntityStateBinaryType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"0"</a:t>
            </a:r>
            <a:r>
              <a:rPr lang="en-US" sz="1200" dirty="0" smtClean="0">
                <a:solidFill>
                  <a:srgbClr val="F5844C"/>
                </a:solidFill>
              </a:rPr>
              <a:t> 	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1</a:t>
            </a:r>
            <a:r>
              <a:rPr lang="en-US" sz="1200" dirty="0" smtClean="0">
                <a:solidFill>
                  <a:srgbClr val="993300"/>
                </a:solidFill>
              </a:rPr>
              <a:t>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err="1" smtClean="0">
                <a:solidFill>
                  <a:srgbClr val="993300"/>
                </a:solidFill>
              </a:rPr>
              <a:t>pcr_count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def:EntityStateIntType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"0"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1</a:t>
            </a:r>
            <a:r>
              <a:rPr lang="en-US" sz="1200" dirty="0" smtClean="0">
                <a:solidFill>
                  <a:srgbClr val="993300"/>
                </a:solidFill>
              </a:rPr>
              <a:t>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err="1" smtClean="0">
                <a:solidFill>
                  <a:srgbClr val="993300"/>
                </a:solidFill>
              </a:rPr>
              <a:t>pcr_attributes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def:EntityStateBinaryType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"0"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1</a:t>
            </a:r>
            <a:r>
              <a:rPr lang="en-US" sz="1200" dirty="0" smtClean="0">
                <a:solidFill>
                  <a:srgbClr val="993300"/>
                </a:solidFill>
              </a:rPr>
              <a:t>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64C8"/>
                </a:solidFill>
              </a:rPr>
              <a:t>&lt;</a:t>
            </a:r>
            <a:r>
              <a:rPr lang="en-US" sz="1200" dirty="0" err="1" smtClean="0">
                <a:solidFill>
                  <a:srgbClr val="0064C8"/>
                </a:solidFill>
              </a:rPr>
              <a:t>xsd:element</a:t>
            </a:r>
            <a:r>
              <a:rPr lang="en-US" sz="1200" dirty="0" smtClean="0">
                <a:solidFill>
                  <a:srgbClr val="F5844C"/>
                </a:solidFill>
              </a:rPr>
              <a:t> name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err="1" smtClean="0">
                <a:solidFill>
                  <a:srgbClr val="993300"/>
                </a:solidFill>
              </a:rPr>
              <a:t>buffer_size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type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"oval-</a:t>
            </a:r>
            <a:r>
              <a:rPr lang="en-US" sz="1200" dirty="0" err="1" smtClean="0">
                <a:solidFill>
                  <a:srgbClr val="993300"/>
                </a:solidFill>
              </a:rPr>
              <a:t>def:EntityStateIntType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minOccurs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"0"</a:t>
            </a:r>
            <a:r>
              <a:rPr lang="en-US" sz="1200" dirty="0" smtClean="0">
                <a:solidFill>
                  <a:srgbClr val="F5844C"/>
                </a:solidFill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</a:rPr>
              <a:t>maxOccurs</a:t>
            </a:r>
            <a:r>
              <a:rPr lang="en-US" sz="1200" dirty="0" smtClean="0">
                <a:solidFill>
                  <a:srgbClr val="FF8040"/>
                </a:solidFill>
              </a:rPr>
              <a:t>=</a:t>
            </a:r>
            <a:r>
              <a:rPr lang="en-US" sz="1200" dirty="0" smtClean="0">
                <a:solidFill>
                  <a:srgbClr val="993300"/>
                </a:solidFill>
              </a:rPr>
              <a:t>"</a:t>
            </a:r>
            <a:r>
              <a:rPr lang="en-US" sz="1200" dirty="0" smtClean="0">
                <a:solidFill>
                  <a:srgbClr val="993300"/>
                </a:solidFill>
              </a:rPr>
              <a:t>1</a:t>
            </a:r>
            <a:r>
              <a:rPr lang="en-US" sz="1200" dirty="0" smtClean="0">
                <a:solidFill>
                  <a:srgbClr val="993300"/>
                </a:solidFill>
              </a:rPr>
              <a:t>"/</a:t>
            </a:r>
            <a:r>
              <a:rPr lang="en-US" sz="1200" dirty="0" smtClean="0">
                <a:solidFill>
                  <a:srgbClr val="000096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  </a:t>
            </a:r>
            <a:r>
              <a:rPr lang="en-US" sz="1200" dirty="0" smtClean="0">
                <a:solidFill>
                  <a:srgbClr val="0064C8"/>
                </a:solidFill>
              </a:rPr>
              <a:t>&lt;/</a:t>
            </a:r>
            <a:r>
              <a:rPr lang="en-US" sz="1200" dirty="0" err="1" smtClean="0">
                <a:solidFill>
                  <a:srgbClr val="0064C8"/>
                </a:solidFill>
              </a:rPr>
              <a:t>xsd:sequence</a:t>
            </a:r>
            <a:r>
              <a:rPr lang="en-US" sz="1200" dirty="0" smtClean="0">
                <a:solidFill>
                  <a:srgbClr val="0064C8"/>
                </a:solidFill>
              </a:rPr>
              <a:t>&gt;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64C8"/>
                </a:solidFill>
              </a:rPr>
              <a:t>&lt;/</a:t>
            </a:r>
            <a:r>
              <a:rPr lang="en-US" sz="1200" dirty="0" err="1" smtClean="0">
                <a:solidFill>
                  <a:srgbClr val="0064C8"/>
                </a:solidFill>
              </a:rPr>
              <a:t>xsd:extension</a:t>
            </a:r>
            <a:r>
              <a:rPr lang="en-US" sz="1200" dirty="0" smtClean="0">
                <a:solidFill>
                  <a:srgbClr val="0064C8"/>
                </a:solidFill>
              </a:rPr>
              <a:t>&gt;</a:t>
            </a:r>
            <a:endParaRPr 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Trusted Computing?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i="1" dirty="0" smtClean="0"/>
              <a:t>trusted platform</a:t>
            </a:r>
            <a:r>
              <a:rPr lang="en-US" dirty="0" smtClean="0"/>
              <a:t> contains hardware-rooted subsystem devoted to maintaining trust &amp; security 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Three important roots</a:t>
            </a:r>
          </a:p>
          <a:p>
            <a:pPr lvl="1"/>
            <a:r>
              <a:rPr lang="en-US" i="1" dirty="0" smtClean="0"/>
              <a:t>Measurement</a:t>
            </a:r>
            <a:r>
              <a:rPr lang="en-US" dirty="0" smtClean="0"/>
              <a:t>: Reliably gathering data</a:t>
            </a:r>
          </a:p>
          <a:p>
            <a:pPr lvl="1"/>
            <a:r>
              <a:rPr lang="en-US" i="1" dirty="0" smtClean="0"/>
              <a:t>Storage: </a:t>
            </a:r>
            <a:r>
              <a:rPr lang="en-US" dirty="0" smtClean="0"/>
              <a:t>Securely store data (including TPM), data tampering detectable</a:t>
            </a:r>
          </a:p>
          <a:p>
            <a:pPr lvl="1"/>
            <a:r>
              <a:rPr lang="en-US" i="1" dirty="0" smtClean="0"/>
              <a:t>Reporting: </a:t>
            </a:r>
            <a:r>
              <a:rPr lang="en-US" dirty="0" smtClean="0"/>
              <a:t>Reports data in a verifiable and trustworthy way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New hardware: </a:t>
            </a:r>
          </a:p>
          <a:p>
            <a:pPr lvl="1"/>
            <a:r>
              <a:rPr lang="en-US" dirty="0" smtClean="0"/>
              <a:t>The Trusted Platform Module (TPM)</a:t>
            </a:r>
          </a:p>
          <a:p>
            <a:pPr lvl="2"/>
            <a:r>
              <a:rPr lang="en-US" dirty="0" smtClean="0"/>
              <a:t>Secure storage and reporting, dirt cheap</a:t>
            </a:r>
          </a:p>
          <a:p>
            <a:pPr lvl="1"/>
            <a:r>
              <a:rPr lang="en-US" dirty="0" smtClean="0"/>
              <a:t>“Trusted hardware extensions” (TXT, SVM)</a:t>
            </a:r>
          </a:p>
          <a:p>
            <a:pPr lvl="2"/>
            <a:r>
              <a:rPr lang="en-US" dirty="0" smtClean="0"/>
              <a:t>Flexible root of trust for measurement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TPM Itself</a:t>
            </a:r>
            <a:endParaRPr lang="en-US" dirty="0"/>
          </a:p>
        </p:txBody>
      </p:sp>
      <p:grpSp>
        <p:nvGrpSpPr>
          <p:cNvPr id="3" name="Group 32"/>
          <p:cNvGrpSpPr/>
          <p:nvPr/>
        </p:nvGrpSpPr>
        <p:grpSpPr>
          <a:xfrm>
            <a:off x="457200" y="1432719"/>
            <a:ext cx="8229600" cy="4845843"/>
            <a:chOff x="457200" y="1432719"/>
            <a:chExt cx="8229600" cy="4845843"/>
          </a:xfrm>
        </p:grpSpPr>
        <p:sp>
          <p:nvSpPr>
            <p:cNvPr id="34" name="Rectangle 33"/>
            <p:cNvSpPr/>
            <p:nvPr/>
          </p:nvSpPr>
          <p:spPr>
            <a:xfrm>
              <a:off x="457200" y="1752600"/>
              <a:ext cx="8229600" cy="4525962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75000"/>
                  </a:srgbClr>
                </a:gs>
              </a:gsLst>
              <a:path path="rect">
                <a:fillToRect l="100000" t="100000"/>
              </a:path>
              <a:tileRect r="-100000" b="-100000"/>
            </a:gradFill>
            <a:ln w="9525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191000" y="1432719"/>
              <a:ext cx="685800" cy="639762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 w="9525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I/O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62000" y="2072481"/>
              <a:ext cx="7620000" cy="3947319"/>
            </a:xfrm>
            <a:prstGeom prst="rect">
              <a:avLst/>
            </a:prstGeom>
            <a:gradFill flip="none" rotWithShape="1">
              <a:gsLst>
                <a:gs pos="0">
                  <a:srgbClr val="003399">
                    <a:lumMod val="40000"/>
                    <a:lumOff val="60000"/>
                  </a:srgbClr>
                </a:gs>
                <a:gs pos="100000">
                  <a:srgbClr val="003399">
                    <a:lumMod val="60000"/>
                    <a:lumOff val="4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</a:ln>
            <a:effectLst>
              <a:outerShdw blurRad="40000" dist="23000" dir="546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708633" y="2209800"/>
              <a:ext cx="1377789" cy="4056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Execution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47800" y="2209800"/>
              <a:ext cx="993143" cy="4056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Storage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019800" y="2209800"/>
              <a:ext cx="2314568" cy="4056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Security Enablement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066800" y="2743200"/>
              <a:ext cx="1752600" cy="12192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FFCC9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Non-Volatile Secure Storage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066800" y="4267200"/>
              <a:ext cx="1752600" cy="15240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FFCC9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Secure Platform Configuration Registers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</a:t>
              </a:r>
              <a:r>
                <a:rPr kumimoji="0" lang="en-US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PCRs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)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429000" y="2743200"/>
              <a:ext cx="2209800" cy="9906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FFCC9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Opt-In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(Off by Default)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429000" y="4114800"/>
              <a:ext cx="2209800" cy="16764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FFCC9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TPM Processor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172200" y="2743200"/>
              <a:ext cx="1968868" cy="5334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FFCC9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Key Generation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172201" y="3543300"/>
              <a:ext cx="1968868" cy="5715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FFCC9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Crypto Algorithms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188912" y="4319331"/>
              <a:ext cx="1968868" cy="716008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FFCC9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Random Number Generation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172201" y="5257800"/>
              <a:ext cx="1968868" cy="5334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FFCC9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Keys (EK, SRK, etc.)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EBC27-FFF6-4D40-B53F-24A5ED6889F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TPM: What it Can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Secure Storage: Two kinds</a:t>
            </a:r>
          </a:p>
          <a:p>
            <a:pPr lvl="1"/>
            <a:r>
              <a:rPr lang="en-US" dirty="0" smtClean="0"/>
              <a:t>Tiny amounts of measurement data in </a:t>
            </a:r>
            <a:r>
              <a:rPr lang="en-US" dirty="0" err="1" smtClean="0"/>
              <a:t>PCRs</a:t>
            </a:r>
            <a:endParaRPr lang="en-US" dirty="0" smtClean="0"/>
          </a:p>
          <a:p>
            <a:pPr lvl="1"/>
            <a:r>
              <a:rPr lang="en-US" dirty="0" smtClean="0"/>
              <a:t>Key material used to encrypt larger amounts of on-disk data</a:t>
            </a:r>
          </a:p>
          <a:p>
            <a:pPr lvl="1"/>
            <a:r>
              <a:rPr lang="en-US" i="1" dirty="0" smtClean="0"/>
              <a:t>Crucial capability: TPM residence of PCR data and storage root key</a:t>
            </a:r>
          </a:p>
          <a:p>
            <a:pPr lvl="1"/>
            <a:endParaRPr lang="en-US" i="1" dirty="0" smtClean="0"/>
          </a:p>
          <a:p>
            <a:r>
              <a:rPr lang="en-US" dirty="0" smtClean="0"/>
              <a:t>Secure Reporting</a:t>
            </a:r>
          </a:p>
          <a:p>
            <a:pPr lvl="1"/>
            <a:r>
              <a:rPr lang="en-US" dirty="0" smtClean="0"/>
              <a:t>Quote – PCR values signed by the TPM’s core identity key</a:t>
            </a:r>
          </a:p>
          <a:p>
            <a:pPr lvl="1"/>
            <a:r>
              <a:rPr lang="en-US" dirty="0" smtClean="0"/>
              <a:t>TPM’s core identity key </a:t>
            </a:r>
            <a:r>
              <a:rPr lang="en-US" i="1" dirty="0" smtClean="0"/>
              <a:t>never leaves the chip</a:t>
            </a:r>
            <a:endParaRPr lang="en-US" dirty="0" smtClean="0"/>
          </a:p>
          <a:p>
            <a:pPr lvl="2"/>
            <a:r>
              <a:rPr lang="en-US" dirty="0" smtClean="0"/>
              <a:t>Forms the root of a key hierarchy for reporting</a:t>
            </a:r>
          </a:p>
          <a:p>
            <a:pPr lvl="1"/>
            <a:r>
              <a:rPr lang="en-US" dirty="0" smtClean="0"/>
              <a:t>PCR contents cannot be written arbitrarily</a:t>
            </a:r>
          </a:p>
          <a:p>
            <a:pPr lvl="2"/>
            <a:r>
              <a:rPr lang="en-US" dirty="0" smtClean="0"/>
              <a:t>Final value a combination of multiple hashes from boot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Limited cryptographic operations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Trusted Computing Paradigm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5" name="Group 5"/>
          <p:cNvGrpSpPr/>
          <p:nvPr/>
        </p:nvGrpSpPr>
        <p:grpSpPr>
          <a:xfrm>
            <a:off x="685800" y="1828800"/>
            <a:ext cx="7803430" cy="4104771"/>
            <a:chOff x="685800" y="1828800"/>
            <a:chExt cx="7803430" cy="4104771"/>
          </a:xfrm>
        </p:grpSpPr>
        <p:sp>
          <p:nvSpPr>
            <p:cNvPr id="6" name="TextBox 5"/>
            <p:cNvSpPr txBox="1"/>
            <p:nvPr/>
          </p:nvSpPr>
          <p:spPr>
            <a:xfrm>
              <a:off x="7162800" y="2895600"/>
              <a:ext cx="1326430" cy="13033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Final </a:t>
              </a:r>
            </a:p>
            <a:p>
              <a:r>
                <a:rPr lang="en-US" dirty="0" smtClean="0"/>
                <a:t>Enterprise</a:t>
              </a:r>
            </a:p>
            <a:p>
              <a:r>
                <a:rPr lang="en-US" dirty="0" smtClean="0"/>
                <a:t>Reporting</a:t>
              </a:r>
              <a:endParaRPr lang="en-US" dirty="0"/>
            </a:p>
          </p:txBody>
        </p:sp>
        <p:grpSp>
          <p:nvGrpSpPr>
            <p:cNvPr id="7" name="Group 19"/>
            <p:cNvGrpSpPr/>
            <p:nvPr/>
          </p:nvGrpSpPr>
          <p:grpSpPr>
            <a:xfrm>
              <a:off x="685800" y="1828800"/>
              <a:ext cx="6400800" cy="4104771"/>
              <a:chOff x="685800" y="1828800"/>
              <a:chExt cx="6400800" cy="4104771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4487675" y="4343400"/>
                <a:ext cx="191590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Report-Checking</a:t>
                </a:r>
              </a:p>
              <a:p>
                <a:pPr algn="ctr"/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Server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9" name="Group 18"/>
              <p:cNvGrpSpPr/>
              <p:nvPr/>
            </p:nvGrpSpPr>
            <p:grpSpPr>
              <a:xfrm>
                <a:off x="685800" y="1828800"/>
                <a:ext cx="6400800" cy="4104771"/>
                <a:chOff x="685800" y="1828800"/>
                <a:chExt cx="6400800" cy="4104771"/>
              </a:xfrm>
            </p:grpSpPr>
            <p:sp>
              <p:nvSpPr>
                <p:cNvPr id="10" name="TextBox 9"/>
                <p:cNvSpPr txBox="1"/>
                <p:nvPr/>
              </p:nvSpPr>
              <p:spPr>
                <a:xfrm>
                  <a:off x="2209800" y="3067392"/>
                  <a:ext cx="2286000" cy="7059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latin typeface="Arial" pitchFamily="34" charset="0"/>
                      <a:ea typeface="Arial Unicode MS" pitchFamily="34" charset="-128"/>
                      <a:cs typeface="Arial" pitchFamily="34" charset="0"/>
                    </a:rPr>
                    <a:t>TPM-based Reports (Quotes)</a:t>
                  </a:r>
                </a:p>
              </p:txBody>
            </p:sp>
            <p:grpSp>
              <p:nvGrpSpPr>
                <p:cNvPr id="11" name="Group 17"/>
                <p:cNvGrpSpPr/>
                <p:nvPr/>
              </p:nvGrpSpPr>
              <p:grpSpPr>
                <a:xfrm>
                  <a:off x="685800" y="1828800"/>
                  <a:ext cx="6400800" cy="4104771"/>
                  <a:chOff x="685800" y="1828800"/>
                  <a:chExt cx="6400800" cy="4104771"/>
                </a:xfrm>
              </p:grpSpPr>
              <p:pic>
                <p:nvPicPr>
                  <p:cNvPr id="12" name="Picture 2" descr="C:\Program Files\Microsoft Office\MEDIA\CAGCAT10\j0285750.wm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85800" y="1828800"/>
                    <a:ext cx="1595628" cy="980571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13" name="Picture 2" descr="C:\Program Files\Microsoft Office\MEDIA\CAGCAT10\j0285750.wm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762000" y="4953000"/>
                    <a:ext cx="1595628" cy="980571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14" name="Picture 2" descr="C:\Program Files\Microsoft Office\MEDIA\CAGCAT10\j0285750.wm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762000" y="3810000"/>
                    <a:ext cx="1595628" cy="980571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5" name="mainfrm"/>
                  <p:cNvSpPr>
                    <a:spLocks noEditPoints="1" noChangeArrowheads="1"/>
                  </p:cNvSpPr>
                  <p:nvPr/>
                </p:nvSpPr>
                <p:spPr bwMode="auto">
                  <a:xfrm>
                    <a:off x="4724400" y="2667000"/>
                    <a:ext cx="1362075" cy="159067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10800 w 21600"/>
                      <a:gd name="T3" fmla="*/ 0 h 21600"/>
                      <a:gd name="T4" fmla="*/ 21600 w 21600"/>
                      <a:gd name="T5" fmla="*/ 0 h 21600"/>
                      <a:gd name="T6" fmla="*/ 21600 w 21600"/>
                      <a:gd name="T7" fmla="*/ 10800 h 21600"/>
                      <a:gd name="T8" fmla="*/ 20603 w 21600"/>
                      <a:gd name="T9" fmla="*/ 21600 h 21600"/>
                      <a:gd name="T10" fmla="*/ 10800 w 21600"/>
                      <a:gd name="T11" fmla="*/ 21600 h 21600"/>
                      <a:gd name="T12" fmla="*/ 1163 w 21600"/>
                      <a:gd name="T13" fmla="*/ 21600 h 21600"/>
                      <a:gd name="T14" fmla="*/ 0 w 21600"/>
                      <a:gd name="T15" fmla="*/ 10800 h 21600"/>
                      <a:gd name="T16" fmla="*/ 332 w 21600"/>
                      <a:gd name="T17" fmla="*/ 22174 h 21600"/>
                      <a:gd name="T18" fmla="*/ 21579 w 21600"/>
                      <a:gd name="T19" fmla="*/ 27914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 extrusionOk="0">
                        <a:moveTo>
                          <a:pt x="21600" y="10885"/>
                        </a:moveTo>
                        <a:lnTo>
                          <a:pt x="21600" y="0"/>
                        </a:lnTo>
                        <a:lnTo>
                          <a:pt x="10634" y="0"/>
                        </a:lnTo>
                        <a:lnTo>
                          <a:pt x="0" y="0"/>
                        </a:lnTo>
                        <a:lnTo>
                          <a:pt x="0" y="10885"/>
                        </a:lnTo>
                        <a:lnTo>
                          <a:pt x="0" y="19729"/>
                        </a:lnTo>
                        <a:lnTo>
                          <a:pt x="1163" y="19729"/>
                        </a:lnTo>
                        <a:lnTo>
                          <a:pt x="1163" y="21600"/>
                        </a:lnTo>
                        <a:lnTo>
                          <a:pt x="10800" y="21600"/>
                        </a:lnTo>
                        <a:lnTo>
                          <a:pt x="20603" y="21600"/>
                        </a:lnTo>
                        <a:lnTo>
                          <a:pt x="20603" y="19729"/>
                        </a:lnTo>
                        <a:lnTo>
                          <a:pt x="21600" y="19729"/>
                        </a:lnTo>
                        <a:lnTo>
                          <a:pt x="21600" y="10885"/>
                        </a:lnTo>
                        <a:close/>
                      </a:path>
                      <a:path w="21600" h="21600" extrusionOk="0">
                        <a:moveTo>
                          <a:pt x="1163" y="19729"/>
                        </a:moveTo>
                        <a:lnTo>
                          <a:pt x="4320" y="19729"/>
                        </a:lnTo>
                        <a:lnTo>
                          <a:pt x="16449" y="19729"/>
                        </a:lnTo>
                        <a:lnTo>
                          <a:pt x="20603" y="19729"/>
                        </a:lnTo>
                        <a:lnTo>
                          <a:pt x="1163" y="19729"/>
                        </a:lnTo>
                        <a:moveTo>
                          <a:pt x="1495" y="2381"/>
                        </a:moveTo>
                        <a:lnTo>
                          <a:pt x="2160" y="2381"/>
                        </a:lnTo>
                        <a:lnTo>
                          <a:pt x="4985" y="2381"/>
                        </a:lnTo>
                        <a:lnTo>
                          <a:pt x="5982" y="2381"/>
                        </a:lnTo>
                        <a:lnTo>
                          <a:pt x="1495" y="2381"/>
                        </a:lnTo>
                        <a:lnTo>
                          <a:pt x="1495" y="3402"/>
                        </a:lnTo>
                        <a:lnTo>
                          <a:pt x="2160" y="3402"/>
                        </a:lnTo>
                        <a:lnTo>
                          <a:pt x="4985" y="3402"/>
                        </a:lnTo>
                        <a:lnTo>
                          <a:pt x="5982" y="3402"/>
                        </a:lnTo>
                        <a:lnTo>
                          <a:pt x="1495" y="3402"/>
                        </a:lnTo>
                        <a:lnTo>
                          <a:pt x="1495" y="4422"/>
                        </a:lnTo>
                        <a:lnTo>
                          <a:pt x="2160" y="4422"/>
                        </a:lnTo>
                        <a:lnTo>
                          <a:pt x="4985" y="4422"/>
                        </a:lnTo>
                        <a:lnTo>
                          <a:pt x="5982" y="4422"/>
                        </a:lnTo>
                        <a:lnTo>
                          <a:pt x="1495" y="4422"/>
                        </a:lnTo>
                        <a:lnTo>
                          <a:pt x="1495" y="5443"/>
                        </a:lnTo>
                        <a:lnTo>
                          <a:pt x="2160" y="5443"/>
                        </a:lnTo>
                        <a:lnTo>
                          <a:pt x="4985" y="5443"/>
                        </a:lnTo>
                        <a:lnTo>
                          <a:pt x="5982" y="5443"/>
                        </a:lnTo>
                        <a:lnTo>
                          <a:pt x="1495" y="5443"/>
                        </a:lnTo>
                        <a:lnTo>
                          <a:pt x="1495" y="6463"/>
                        </a:lnTo>
                        <a:lnTo>
                          <a:pt x="2160" y="6463"/>
                        </a:lnTo>
                        <a:lnTo>
                          <a:pt x="4985" y="6463"/>
                        </a:lnTo>
                        <a:lnTo>
                          <a:pt x="5982" y="6463"/>
                        </a:lnTo>
                        <a:lnTo>
                          <a:pt x="1495" y="6463"/>
                        </a:lnTo>
                        <a:lnTo>
                          <a:pt x="1495" y="7483"/>
                        </a:lnTo>
                        <a:lnTo>
                          <a:pt x="2160" y="7483"/>
                        </a:lnTo>
                        <a:lnTo>
                          <a:pt x="4985" y="7483"/>
                        </a:lnTo>
                        <a:lnTo>
                          <a:pt x="5982" y="7483"/>
                        </a:lnTo>
                        <a:lnTo>
                          <a:pt x="1495" y="7483"/>
                        </a:lnTo>
                        <a:lnTo>
                          <a:pt x="1495" y="8504"/>
                        </a:lnTo>
                        <a:lnTo>
                          <a:pt x="2160" y="8504"/>
                        </a:lnTo>
                        <a:lnTo>
                          <a:pt x="4985" y="8504"/>
                        </a:lnTo>
                        <a:lnTo>
                          <a:pt x="5982" y="8504"/>
                        </a:lnTo>
                        <a:lnTo>
                          <a:pt x="1495" y="8504"/>
                        </a:lnTo>
                        <a:lnTo>
                          <a:pt x="1495" y="9524"/>
                        </a:lnTo>
                        <a:lnTo>
                          <a:pt x="2160" y="9524"/>
                        </a:lnTo>
                        <a:lnTo>
                          <a:pt x="4985" y="9524"/>
                        </a:lnTo>
                        <a:lnTo>
                          <a:pt x="5982" y="9524"/>
                        </a:lnTo>
                        <a:lnTo>
                          <a:pt x="1495" y="9524"/>
                        </a:lnTo>
                        <a:lnTo>
                          <a:pt x="1495" y="10545"/>
                        </a:lnTo>
                        <a:lnTo>
                          <a:pt x="2160" y="10545"/>
                        </a:lnTo>
                        <a:lnTo>
                          <a:pt x="4985" y="10545"/>
                        </a:lnTo>
                        <a:lnTo>
                          <a:pt x="5982" y="10545"/>
                        </a:lnTo>
                        <a:lnTo>
                          <a:pt x="1495" y="10545"/>
                        </a:lnTo>
                        <a:lnTo>
                          <a:pt x="1495" y="11565"/>
                        </a:lnTo>
                        <a:lnTo>
                          <a:pt x="2160" y="11565"/>
                        </a:lnTo>
                        <a:lnTo>
                          <a:pt x="4985" y="11565"/>
                        </a:lnTo>
                        <a:lnTo>
                          <a:pt x="5982" y="11565"/>
                        </a:lnTo>
                        <a:lnTo>
                          <a:pt x="1495" y="11565"/>
                        </a:lnTo>
                        <a:lnTo>
                          <a:pt x="1495" y="12586"/>
                        </a:lnTo>
                        <a:lnTo>
                          <a:pt x="2160" y="12586"/>
                        </a:lnTo>
                        <a:lnTo>
                          <a:pt x="4985" y="12586"/>
                        </a:lnTo>
                        <a:lnTo>
                          <a:pt x="5982" y="12586"/>
                        </a:lnTo>
                        <a:lnTo>
                          <a:pt x="1495" y="12586"/>
                        </a:lnTo>
                        <a:lnTo>
                          <a:pt x="1495" y="13606"/>
                        </a:lnTo>
                        <a:lnTo>
                          <a:pt x="2160" y="13606"/>
                        </a:lnTo>
                        <a:lnTo>
                          <a:pt x="4985" y="13606"/>
                        </a:lnTo>
                        <a:lnTo>
                          <a:pt x="5982" y="13606"/>
                        </a:lnTo>
                        <a:lnTo>
                          <a:pt x="1495" y="13606"/>
                        </a:lnTo>
                        <a:lnTo>
                          <a:pt x="1495" y="14627"/>
                        </a:lnTo>
                        <a:lnTo>
                          <a:pt x="2160" y="14627"/>
                        </a:lnTo>
                        <a:lnTo>
                          <a:pt x="4985" y="14627"/>
                        </a:lnTo>
                        <a:lnTo>
                          <a:pt x="5982" y="14627"/>
                        </a:lnTo>
                        <a:lnTo>
                          <a:pt x="1495" y="14627"/>
                        </a:lnTo>
                        <a:lnTo>
                          <a:pt x="1495" y="15647"/>
                        </a:lnTo>
                        <a:lnTo>
                          <a:pt x="2160" y="15647"/>
                        </a:lnTo>
                        <a:lnTo>
                          <a:pt x="4985" y="15647"/>
                        </a:lnTo>
                        <a:lnTo>
                          <a:pt x="5982" y="15647"/>
                        </a:lnTo>
                        <a:lnTo>
                          <a:pt x="1495" y="15647"/>
                        </a:lnTo>
                        <a:lnTo>
                          <a:pt x="1495" y="16668"/>
                        </a:lnTo>
                        <a:lnTo>
                          <a:pt x="2160" y="16668"/>
                        </a:lnTo>
                        <a:lnTo>
                          <a:pt x="4985" y="16668"/>
                        </a:lnTo>
                        <a:lnTo>
                          <a:pt x="5982" y="16668"/>
                        </a:lnTo>
                        <a:lnTo>
                          <a:pt x="1495" y="16668"/>
                        </a:lnTo>
                        <a:lnTo>
                          <a:pt x="1495" y="17688"/>
                        </a:lnTo>
                        <a:lnTo>
                          <a:pt x="2160" y="17688"/>
                        </a:lnTo>
                        <a:lnTo>
                          <a:pt x="4985" y="17688"/>
                        </a:lnTo>
                        <a:lnTo>
                          <a:pt x="5982" y="17688"/>
                        </a:lnTo>
                        <a:lnTo>
                          <a:pt x="1495" y="17688"/>
                        </a:lnTo>
                        <a:moveTo>
                          <a:pt x="1994" y="19729"/>
                        </a:moveTo>
                        <a:lnTo>
                          <a:pt x="1994" y="20069"/>
                        </a:lnTo>
                        <a:lnTo>
                          <a:pt x="1994" y="21260"/>
                        </a:lnTo>
                        <a:lnTo>
                          <a:pt x="1994" y="21600"/>
                        </a:lnTo>
                        <a:lnTo>
                          <a:pt x="1994" y="19729"/>
                        </a:lnTo>
                        <a:lnTo>
                          <a:pt x="2658" y="19729"/>
                        </a:lnTo>
                        <a:lnTo>
                          <a:pt x="2658" y="20069"/>
                        </a:lnTo>
                        <a:lnTo>
                          <a:pt x="2658" y="21260"/>
                        </a:lnTo>
                        <a:lnTo>
                          <a:pt x="2658" y="21600"/>
                        </a:lnTo>
                        <a:lnTo>
                          <a:pt x="2658" y="19729"/>
                        </a:lnTo>
                        <a:lnTo>
                          <a:pt x="3489" y="19729"/>
                        </a:lnTo>
                        <a:lnTo>
                          <a:pt x="3489" y="20069"/>
                        </a:lnTo>
                        <a:lnTo>
                          <a:pt x="3489" y="21260"/>
                        </a:lnTo>
                        <a:lnTo>
                          <a:pt x="3489" y="21600"/>
                        </a:lnTo>
                        <a:lnTo>
                          <a:pt x="3489" y="19729"/>
                        </a:lnTo>
                        <a:lnTo>
                          <a:pt x="4320" y="19729"/>
                        </a:lnTo>
                        <a:lnTo>
                          <a:pt x="4320" y="20069"/>
                        </a:lnTo>
                        <a:lnTo>
                          <a:pt x="4320" y="21260"/>
                        </a:lnTo>
                        <a:lnTo>
                          <a:pt x="4320" y="21600"/>
                        </a:lnTo>
                        <a:lnTo>
                          <a:pt x="4320" y="19729"/>
                        </a:lnTo>
                        <a:lnTo>
                          <a:pt x="5151" y="19729"/>
                        </a:lnTo>
                        <a:lnTo>
                          <a:pt x="5151" y="20069"/>
                        </a:lnTo>
                        <a:lnTo>
                          <a:pt x="5151" y="21260"/>
                        </a:lnTo>
                        <a:lnTo>
                          <a:pt x="5151" y="21600"/>
                        </a:lnTo>
                        <a:lnTo>
                          <a:pt x="5151" y="19729"/>
                        </a:lnTo>
                        <a:lnTo>
                          <a:pt x="5982" y="19729"/>
                        </a:lnTo>
                        <a:lnTo>
                          <a:pt x="5982" y="20069"/>
                        </a:lnTo>
                        <a:lnTo>
                          <a:pt x="5982" y="21260"/>
                        </a:lnTo>
                        <a:lnTo>
                          <a:pt x="5982" y="21600"/>
                        </a:lnTo>
                        <a:lnTo>
                          <a:pt x="5982" y="19729"/>
                        </a:lnTo>
                        <a:lnTo>
                          <a:pt x="6812" y="19729"/>
                        </a:lnTo>
                        <a:lnTo>
                          <a:pt x="6812" y="20069"/>
                        </a:lnTo>
                        <a:lnTo>
                          <a:pt x="6812" y="21260"/>
                        </a:lnTo>
                        <a:lnTo>
                          <a:pt x="6812" y="21600"/>
                        </a:lnTo>
                        <a:lnTo>
                          <a:pt x="6812" y="19729"/>
                        </a:lnTo>
                        <a:lnTo>
                          <a:pt x="7643" y="19729"/>
                        </a:lnTo>
                        <a:lnTo>
                          <a:pt x="7643" y="20069"/>
                        </a:lnTo>
                        <a:lnTo>
                          <a:pt x="7643" y="21260"/>
                        </a:lnTo>
                        <a:lnTo>
                          <a:pt x="7643" y="21600"/>
                        </a:lnTo>
                        <a:lnTo>
                          <a:pt x="7643" y="19729"/>
                        </a:lnTo>
                        <a:lnTo>
                          <a:pt x="8474" y="19729"/>
                        </a:lnTo>
                        <a:lnTo>
                          <a:pt x="8474" y="20069"/>
                        </a:lnTo>
                        <a:lnTo>
                          <a:pt x="8474" y="21260"/>
                        </a:lnTo>
                        <a:lnTo>
                          <a:pt x="8474" y="21600"/>
                        </a:lnTo>
                        <a:lnTo>
                          <a:pt x="8474" y="19729"/>
                        </a:lnTo>
                        <a:lnTo>
                          <a:pt x="9305" y="19729"/>
                        </a:lnTo>
                        <a:lnTo>
                          <a:pt x="9305" y="20069"/>
                        </a:lnTo>
                        <a:lnTo>
                          <a:pt x="9305" y="21260"/>
                        </a:lnTo>
                        <a:lnTo>
                          <a:pt x="9305" y="21600"/>
                        </a:lnTo>
                        <a:lnTo>
                          <a:pt x="9305" y="19729"/>
                        </a:lnTo>
                        <a:lnTo>
                          <a:pt x="10135" y="19729"/>
                        </a:lnTo>
                        <a:lnTo>
                          <a:pt x="10135" y="20069"/>
                        </a:lnTo>
                        <a:lnTo>
                          <a:pt x="10135" y="21260"/>
                        </a:lnTo>
                        <a:lnTo>
                          <a:pt x="10135" y="21600"/>
                        </a:lnTo>
                        <a:lnTo>
                          <a:pt x="10135" y="19729"/>
                        </a:lnTo>
                        <a:lnTo>
                          <a:pt x="10966" y="19729"/>
                        </a:lnTo>
                        <a:lnTo>
                          <a:pt x="10966" y="20069"/>
                        </a:lnTo>
                        <a:lnTo>
                          <a:pt x="10966" y="21260"/>
                        </a:lnTo>
                        <a:lnTo>
                          <a:pt x="10966" y="21600"/>
                        </a:lnTo>
                        <a:lnTo>
                          <a:pt x="10966" y="19729"/>
                        </a:lnTo>
                        <a:lnTo>
                          <a:pt x="11797" y="19729"/>
                        </a:lnTo>
                        <a:lnTo>
                          <a:pt x="11797" y="20069"/>
                        </a:lnTo>
                        <a:lnTo>
                          <a:pt x="11797" y="21260"/>
                        </a:lnTo>
                        <a:lnTo>
                          <a:pt x="11797" y="21600"/>
                        </a:lnTo>
                        <a:lnTo>
                          <a:pt x="11797" y="19729"/>
                        </a:lnTo>
                        <a:lnTo>
                          <a:pt x="12462" y="19729"/>
                        </a:lnTo>
                        <a:lnTo>
                          <a:pt x="12462" y="20069"/>
                        </a:lnTo>
                        <a:lnTo>
                          <a:pt x="12462" y="21260"/>
                        </a:lnTo>
                        <a:lnTo>
                          <a:pt x="12462" y="21600"/>
                        </a:lnTo>
                        <a:lnTo>
                          <a:pt x="12462" y="19729"/>
                        </a:lnTo>
                        <a:lnTo>
                          <a:pt x="13292" y="19729"/>
                        </a:lnTo>
                        <a:lnTo>
                          <a:pt x="13292" y="20069"/>
                        </a:lnTo>
                        <a:lnTo>
                          <a:pt x="13292" y="21260"/>
                        </a:lnTo>
                        <a:lnTo>
                          <a:pt x="13292" y="21600"/>
                        </a:lnTo>
                        <a:lnTo>
                          <a:pt x="13292" y="19729"/>
                        </a:lnTo>
                        <a:lnTo>
                          <a:pt x="14123" y="19729"/>
                        </a:lnTo>
                        <a:lnTo>
                          <a:pt x="14123" y="20069"/>
                        </a:lnTo>
                        <a:lnTo>
                          <a:pt x="14123" y="21260"/>
                        </a:lnTo>
                        <a:lnTo>
                          <a:pt x="14123" y="21600"/>
                        </a:lnTo>
                        <a:lnTo>
                          <a:pt x="14123" y="19729"/>
                        </a:lnTo>
                        <a:lnTo>
                          <a:pt x="14954" y="19729"/>
                        </a:lnTo>
                        <a:lnTo>
                          <a:pt x="14954" y="20069"/>
                        </a:lnTo>
                        <a:lnTo>
                          <a:pt x="14954" y="21260"/>
                        </a:lnTo>
                        <a:lnTo>
                          <a:pt x="14954" y="21600"/>
                        </a:lnTo>
                        <a:lnTo>
                          <a:pt x="14954" y="19729"/>
                        </a:lnTo>
                        <a:lnTo>
                          <a:pt x="15785" y="19729"/>
                        </a:lnTo>
                        <a:lnTo>
                          <a:pt x="15785" y="20069"/>
                        </a:lnTo>
                        <a:lnTo>
                          <a:pt x="15785" y="21260"/>
                        </a:lnTo>
                        <a:lnTo>
                          <a:pt x="15785" y="21600"/>
                        </a:lnTo>
                        <a:lnTo>
                          <a:pt x="15785" y="19729"/>
                        </a:lnTo>
                        <a:lnTo>
                          <a:pt x="16615" y="19729"/>
                        </a:lnTo>
                        <a:lnTo>
                          <a:pt x="16615" y="20069"/>
                        </a:lnTo>
                        <a:lnTo>
                          <a:pt x="16615" y="21260"/>
                        </a:lnTo>
                        <a:lnTo>
                          <a:pt x="16615" y="21600"/>
                        </a:lnTo>
                        <a:lnTo>
                          <a:pt x="16615" y="19729"/>
                        </a:lnTo>
                        <a:lnTo>
                          <a:pt x="17446" y="19729"/>
                        </a:lnTo>
                        <a:lnTo>
                          <a:pt x="17446" y="20069"/>
                        </a:lnTo>
                        <a:lnTo>
                          <a:pt x="17446" y="21260"/>
                        </a:lnTo>
                        <a:lnTo>
                          <a:pt x="17446" y="21600"/>
                        </a:lnTo>
                        <a:lnTo>
                          <a:pt x="17446" y="19729"/>
                        </a:lnTo>
                        <a:lnTo>
                          <a:pt x="18277" y="19729"/>
                        </a:lnTo>
                        <a:lnTo>
                          <a:pt x="18277" y="20069"/>
                        </a:lnTo>
                        <a:lnTo>
                          <a:pt x="18277" y="21260"/>
                        </a:lnTo>
                        <a:lnTo>
                          <a:pt x="18277" y="21600"/>
                        </a:lnTo>
                        <a:lnTo>
                          <a:pt x="18277" y="19729"/>
                        </a:lnTo>
                        <a:lnTo>
                          <a:pt x="19108" y="19729"/>
                        </a:lnTo>
                        <a:lnTo>
                          <a:pt x="19108" y="20069"/>
                        </a:lnTo>
                        <a:lnTo>
                          <a:pt x="19108" y="21260"/>
                        </a:lnTo>
                        <a:lnTo>
                          <a:pt x="19108" y="21600"/>
                        </a:lnTo>
                        <a:lnTo>
                          <a:pt x="19108" y="19729"/>
                        </a:lnTo>
                        <a:lnTo>
                          <a:pt x="19938" y="19729"/>
                        </a:lnTo>
                        <a:lnTo>
                          <a:pt x="19938" y="20069"/>
                        </a:lnTo>
                        <a:lnTo>
                          <a:pt x="19938" y="21260"/>
                        </a:lnTo>
                        <a:lnTo>
                          <a:pt x="19938" y="21600"/>
                        </a:lnTo>
                        <a:lnTo>
                          <a:pt x="19938" y="19729"/>
                        </a:lnTo>
                        <a:moveTo>
                          <a:pt x="1495" y="1531"/>
                        </a:moveTo>
                        <a:lnTo>
                          <a:pt x="5982" y="1531"/>
                        </a:lnTo>
                        <a:lnTo>
                          <a:pt x="5982" y="18539"/>
                        </a:lnTo>
                        <a:lnTo>
                          <a:pt x="1495" y="18539"/>
                        </a:lnTo>
                        <a:lnTo>
                          <a:pt x="1495" y="1531"/>
                        </a:lnTo>
                        <a:moveTo>
                          <a:pt x="7311" y="1531"/>
                        </a:moveTo>
                        <a:lnTo>
                          <a:pt x="7975" y="1531"/>
                        </a:lnTo>
                        <a:lnTo>
                          <a:pt x="7975" y="8334"/>
                        </a:lnTo>
                        <a:lnTo>
                          <a:pt x="7311" y="8334"/>
                        </a:lnTo>
                        <a:lnTo>
                          <a:pt x="7311" y="1531"/>
                        </a:lnTo>
                        <a:moveTo>
                          <a:pt x="7145" y="9865"/>
                        </a:moveTo>
                        <a:lnTo>
                          <a:pt x="8142" y="9865"/>
                        </a:lnTo>
                        <a:lnTo>
                          <a:pt x="8142" y="10715"/>
                        </a:lnTo>
                        <a:lnTo>
                          <a:pt x="7145" y="10715"/>
                        </a:lnTo>
                        <a:lnTo>
                          <a:pt x="7145" y="9865"/>
                        </a:lnTo>
                        <a:moveTo>
                          <a:pt x="8972" y="1531"/>
                        </a:moveTo>
                        <a:lnTo>
                          <a:pt x="12462" y="1531"/>
                        </a:lnTo>
                        <a:lnTo>
                          <a:pt x="12462" y="5443"/>
                        </a:lnTo>
                        <a:lnTo>
                          <a:pt x="8972" y="5443"/>
                        </a:lnTo>
                        <a:lnTo>
                          <a:pt x="8972" y="1531"/>
                        </a:lnTo>
                        <a:moveTo>
                          <a:pt x="13625" y="1531"/>
                        </a:moveTo>
                        <a:lnTo>
                          <a:pt x="20271" y="1531"/>
                        </a:lnTo>
                        <a:lnTo>
                          <a:pt x="20271" y="5443"/>
                        </a:lnTo>
                        <a:lnTo>
                          <a:pt x="13625" y="5443"/>
                        </a:lnTo>
                        <a:lnTo>
                          <a:pt x="13625" y="1531"/>
                        </a:lnTo>
                        <a:moveTo>
                          <a:pt x="18609" y="6463"/>
                        </a:moveTo>
                        <a:lnTo>
                          <a:pt x="20437" y="6463"/>
                        </a:lnTo>
                        <a:lnTo>
                          <a:pt x="20437" y="10885"/>
                        </a:lnTo>
                        <a:lnTo>
                          <a:pt x="18609" y="10885"/>
                        </a:lnTo>
                        <a:lnTo>
                          <a:pt x="18609" y="6463"/>
                        </a:lnTo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cxnSp>
                <p:nvCxnSpPr>
                  <p:cNvPr id="16" name="Straight Arrow Connector 15"/>
                  <p:cNvCxnSpPr/>
                  <p:nvPr/>
                </p:nvCxnSpPr>
                <p:spPr>
                  <a:xfrm>
                    <a:off x="2286000" y="2514600"/>
                    <a:ext cx="2362200" cy="838200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Arrow Connector 16"/>
                  <p:cNvCxnSpPr/>
                  <p:nvPr/>
                </p:nvCxnSpPr>
                <p:spPr>
                  <a:xfrm flipV="1">
                    <a:off x="2286000" y="3657600"/>
                    <a:ext cx="2362200" cy="685800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Arrow Connector 17"/>
                  <p:cNvCxnSpPr/>
                  <p:nvPr/>
                </p:nvCxnSpPr>
                <p:spPr>
                  <a:xfrm flipV="1">
                    <a:off x="2286000" y="3886200"/>
                    <a:ext cx="2362200" cy="1600200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" name="Right Arrow 18"/>
                  <p:cNvSpPr/>
                  <p:nvPr/>
                </p:nvSpPr>
                <p:spPr bwMode="auto">
                  <a:xfrm>
                    <a:off x="6324600" y="3200400"/>
                    <a:ext cx="762000" cy="381000"/>
                  </a:xfrm>
                  <a:prstGeom prst="rightArrow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ts val="25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>
                        <a:srgbClr val="FDAA03"/>
                      </a:buClr>
                      <a:buSzTx/>
                      <a:buFontTx/>
                      <a:buNone/>
                      <a:tabLst/>
                    </a:pPr>
                    <a:endParaRPr kumimoji="0" lang="en-US" sz="18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Merge OVAL and TPM procedures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US" dirty="0" smtClean="0"/>
              <a:t>Compatible paradigms:</a:t>
            </a:r>
          </a:p>
          <a:p>
            <a:pPr marL="798512" lvl="1" indent="-457200">
              <a:buFont typeface="+mj-lt"/>
              <a:buAutoNum type="arabicPeriod"/>
            </a:pPr>
            <a:r>
              <a:rPr lang="en-US" dirty="0" smtClean="0"/>
              <a:t>Collect measurements from hosts</a:t>
            </a:r>
          </a:p>
          <a:p>
            <a:pPr marL="798512" lvl="1" indent="-457200">
              <a:buFont typeface="+mj-lt"/>
              <a:buAutoNum type="arabicPeriod"/>
            </a:pPr>
            <a:r>
              <a:rPr lang="en-US" dirty="0" smtClean="0"/>
              <a:t>Evaluate measurements against criteria to determine “compliance”</a:t>
            </a:r>
          </a:p>
          <a:p>
            <a:endParaRPr lang="en-US" dirty="0" smtClean="0"/>
          </a:p>
          <a:p>
            <a:r>
              <a:rPr lang="en-US" dirty="0" smtClean="0"/>
              <a:t>Two benefits identified</a:t>
            </a:r>
          </a:p>
          <a:p>
            <a:pPr lvl="1"/>
            <a:r>
              <a:rPr lang="en-US" dirty="0" smtClean="0"/>
              <a:t>use security automation standards for the collection and transport of attestation data</a:t>
            </a:r>
          </a:p>
          <a:p>
            <a:pPr lvl="1"/>
            <a:r>
              <a:rPr lang="en-US" dirty="0" smtClean="0"/>
              <a:t>use attestation to provide a root of trust to existing uses of security automation standards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EBC27-FFF6-4D40-B53F-24A5ED6889F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6716" y="381000"/>
            <a:ext cx="7499465" cy="533400"/>
          </a:xfrm>
        </p:spPr>
        <p:txBody>
          <a:bodyPr/>
          <a:lstStyle/>
          <a:p>
            <a:r>
              <a:rPr lang="en-US" dirty="0" smtClean="0"/>
              <a:t>Using Standards to Improve TPM Paradigm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Quote transport protocols are still under active development</a:t>
            </a:r>
          </a:p>
          <a:p>
            <a:pPr lvl="1"/>
            <a:r>
              <a:rPr lang="en-US" dirty="0" smtClean="0"/>
              <a:t>Several proposals, but nothing that is universally accepted</a:t>
            </a:r>
          </a:p>
          <a:p>
            <a:pPr lvl="1"/>
            <a:r>
              <a:rPr lang="en-US" dirty="0" smtClean="0"/>
              <a:t>Propose something we can use them effectively within our existing SCAP infrastructures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TPM measurements in quotes lack granularity</a:t>
            </a:r>
          </a:p>
          <a:p>
            <a:pPr lvl="1"/>
            <a:r>
              <a:rPr lang="en-US" dirty="0" smtClean="0"/>
              <a:t>PCRs are hashes of multiple measurements – virtually impossible to trace a bad hash to a single cause</a:t>
            </a:r>
          </a:p>
          <a:p>
            <a:pPr lvl="1"/>
            <a:r>
              <a:rPr lang="en-US" dirty="0" smtClean="0"/>
              <a:t>OVAL measurements tell us what went wrong</a:t>
            </a:r>
          </a:p>
          <a:p>
            <a:endParaRPr lang="en-US" dirty="0" smtClean="0"/>
          </a:p>
          <a:p>
            <a:r>
              <a:rPr lang="en-US" dirty="0" smtClean="0"/>
              <a:t>Goal of the new OVAL TPM Probe</a:t>
            </a:r>
          </a:p>
          <a:p>
            <a:pPr lvl="1"/>
            <a:r>
              <a:rPr lang="en-US" dirty="0" smtClean="0"/>
              <a:t>Identify and transmit useful information about the TPM </a:t>
            </a:r>
            <a:r>
              <a:rPr lang="en-US" dirty="0" smtClean="0"/>
              <a:t>itself</a:t>
            </a:r>
          </a:p>
          <a:p>
            <a:pPr lvl="1"/>
            <a:r>
              <a:rPr lang="en-US" dirty="0" smtClean="0"/>
              <a:t>Do this in conjunction with the regular, granular OVAL assessments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TPMs to Improve OVAL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Currently</a:t>
            </a:r>
          </a:p>
          <a:p>
            <a:pPr lvl="1"/>
            <a:r>
              <a:rPr lang="en-US" dirty="0" smtClean="0"/>
              <a:t>OVAL can evaluate a vast array of settings on many platforms</a:t>
            </a:r>
          </a:p>
          <a:p>
            <a:pPr lvl="1"/>
            <a:r>
              <a:rPr lang="en-US" dirty="0" smtClean="0"/>
              <a:t>However, OVAL evaluations have no trusted base</a:t>
            </a:r>
          </a:p>
          <a:p>
            <a:pPr lvl="2"/>
            <a:r>
              <a:rPr lang="en-US" dirty="0" smtClean="0"/>
              <a:t>Only as trustworthy as the software OVAL interpreter + libraries</a:t>
            </a:r>
          </a:p>
          <a:p>
            <a:r>
              <a:rPr lang="en-US" dirty="0" smtClean="0"/>
              <a:t>Attesting to correctness of the OVAL interpreter allows us to trust OVAL measurements</a:t>
            </a:r>
          </a:p>
          <a:p>
            <a:pPr lvl="1"/>
            <a:r>
              <a:rPr lang="en-US" dirty="0" smtClean="0"/>
              <a:t>The core of an OVAL interpreters is stateless (between evaluations) and can be quite small</a:t>
            </a:r>
          </a:p>
          <a:p>
            <a:r>
              <a:rPr lang="en-US" dirty="0" smtClean="0"/>
              <a:t>The TPM allows OVAL assessments themselves to be rooted in the hardware of the assessed system</a:t>
            </a:r>
          </a:p>
          <a:p>
            <a:endParaRPr lang="en-US" dirty="0" smtClean="0"/>
          </a:p>
          <a:p>
            <a:r>
              <a:rPr lang="en-US" dirty="0" smtClean="0"/>
              <a:t>This is slightly different from the current OVAL paradigm</a:t>
            </a:r>
          </a:p>
          <a:p>
            <a:pPr lvl="1"/>
            <a:r>
              <a:rPr lang="en-US" dirty="0" smtClean="0"/>
              <a:t>Quote information not evaluated by OVAL interpreter because it requires special operations (signature verification, etc.)</a:t>
            </a:r>
          </a:p>
          <a:p>
            <a:pPr lvl="1"/>
            <a:r>
              <a:rPr lang="en-US" dirty="0" smtClean="0"/>
              <a:t>Instead, TPM quote’s SC Item acts as a certification of the correct operation of the OVAL infrastructure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TPM Component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quotereport_test</a:t>
            </a:r>
            <a:endParaRPr lang="en-US" dirty="0" smtClean="0"/>
          </a:p>
          <a:p>
            <a:pPr lvl="1"/>
            <a:r>
              <a:rPr lang="en-US" dirty="0" smtClean="0"/>
              <a:t>Purpose is to collect a TPM quote</a:t>
            </a:r>
          </a:p>
          <a:p>
            <a:pPr lvl="1"/>
            <a:r>
              <a:rPr lang="en-US" dirty="0" smtClean="0"/>
              <a:t>Most fields cannot be usefully evaluated in OVAL; full evaluation of the quote results would need to take place externally using the information in the OVAL System Characteristics file</a:t>
            </a:r>
          </a:p>
          <a:p>
            <a:pPr lvl="2"/>
            <a:r>
              <a:rPr lang="en-US" dirty="0" smtClean="0"/>
              <a:t>mask, </a:t>
            </a:r>
            <a:r>
              <a:rPr lang="en-US" dirty="0" err="1" smtClean="0"/>
              <a:t>aikblob</a:t>
            </a:r>
            <a:r>
              <a:rPr lang="en-US" dirty="0" smtClean="0"/>
              <a:t>, nonce, </a:t>
            </a:r>
            <a:r>
              <a:rPr lang="en-US" dirty="0" err="1" smtClean="0"/>
              <a:t>quotetype</a:t>
            </a:r>
            <a:r>
              <a:rPr lang="en-US" dirty="0" smtClean="0"/>
              <a:t> – required input to retrieve a quote</a:t>
            </a:r>
          </a:p>
          <a:p>
            <a:pPr lvl="2"/>
            <a:r>
              <a:rPr lang="en-US" dirty="0" err="1" smtClean="0"/>
              <a:t>pcr</a:t>
            </a:r>
            <a:r>
              <a:rPr lang="en-US" dirty="0" smtClean="0"/>
              <a:t>, locality – measurements returned in a quote</a:t>
            </a:r>
          </a:p>
          <a:p>
            <a:pPr lvl="2"/>
            <a:r>
              <a:rPr lang="en-US" dirty="0" smtClean="0"/>
              <a:t>signature, </a:t>
            </a:r>
            <a:r>
              <a:rPr lang="en-US" dirty="0" err="1" smtClean="0"/>
              <a:t>pcrcomposite</a:t>
            </a:r>
            <a:r>
              <a:rPr lang="en-US" dirty="0" smtClean="0"/>
              <a:t> – data structures provided in a quote for integrity</a:t>
            </a:r>
          </a:p>
          <a:p>
            <a:r>
              <a:rPr lang="en-US" dirty="0" err="1"/>
              <a:t>tpminfo_test</a:t>
            </a:r>
            <a:endParaRPr lang="en-US" dirty="0" smtClean="0"/>
          </a:p>
          <a:p>
            <a:pPr lvl="1"/>
            <a:r>
              <a:rPr lang="en-US" dirty="0" smtClean="0"/>
              <a:t>Test inherent characteristics of a TPM chip</a:t>
            </a:r>
          </a:p>
          <a:p>
            <a:pPr lvl="2"/>
            <a:r>
              <a:rPr lang="en-US" dirty="0" smtClean="0"/>
              <a:t>version, revision, </a:t>
            </a:r>
            <a:r>
              <a:rPr lang="en-US" dirty="0" err="1" smtClean="0"/>
              <a:t>errata_number</a:t>
            </a:r>
            <a:r>
              <a:rPr lang="en-US" dirty="0" smtClean="0"/>
              <a:t>, manufacturer, </a:t>
            </a:r>
            <a:r>
              <a:rPr lang="en-US" dirty="0" err="1" smtClean="0"/>
              <a:t>manufacturer_info</a:t>
            </a:r>
            <a:r>
              <a:rPr lang="en-US" dirty="0" smtClean="0"/>
              <a:t>, </a:t>
            </a:r>
            <a:r>
              <a:rPr lang="en-US" dirty="0" err="1" smtClean="0"/>
              <a:t>command_support_level</a:t>
            </a:r>
            <a:r>
              <a:rPr lang="en-US" dirty="0" smtClean="0"/>
              <a:t>, </a:t>
            </a:r>
            <a:r>
              <a:rPr lang="en-US" dirty="0" err="1" smtClean="0"/>
              <a:t>pcr_count</a:t>
            </a:r>
            <a:r>
              <a:rPr lang="en-US" dirty="0" smtClean="0"/>
              <a:t>, </a:t>
            </a:r>
            <a:r>
              <a:rPr lang="en-US" dirty="0" err="1" smtClean="0"/>
              <a:t>pcr_attributes</a:t>
            </a:r>
            <a:r>
              <a:rPr lang="en-US" dirty="0" smtClean="0"/>
              <a:t>, </a:t>
            </a:r>
            <a:r>
              <a:rPr lang="en-US" dirty="0" err="1" smtClean="0"/>
              <a:t>buffer_size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S SEDI Template 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CC66"/>
        </a:solidFill>
        <a:ln w="6350">
          <a:solidFill>
            <a:schemeClr val="tx1"/>
          </a:solidFill>
          <a:miter lim="800000"/>
          <a:headEnd/>
          <a:tailEnd/>
        </a:ln>
      </a:spPr>
      <a:bodyPr wrap="none" anchor="ctr"/>
      <a:lstStyle>
        <a:defPPr algn="ctr" eaLnBrk="0" hangingPunct="0">
          <a:buClr>
            <a:srgbClr val="FDAA03"/>
          </a:buCl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itrebrief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trebriefin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C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8AB9E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00FAFE3FC5B44D92F1EEB885A706C8" ma:contentTypeVersion="0" ma:contentTypeDescription="Create a new document." ma:contentTypeScope="" ma:versionID="bbd1e7939e7b2d0174ff79aec00acea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35C6AFA-B805-49DC-89EB-9249CE44E72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49098E-BC7E-4CBC-B420-8127210F73C7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DEAE5253-0AB9-4495-BDA8-CB03504D57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Presentation_HS SEDI_format.2</Template>
  <TotalTime>1187</TotalTime>
  <Words>969</Words>
  <Application>Microsoft Office PowerPoint</Application>
  <PresentationFormat>On-screen Show (4:3)</PresentationFormat>
  <Paragraphs>184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HS SEDI Template v2</vt:lpstr>
      <vt:lpstr>Trusted Computing in OVAL</vt:lpstr>
      <vt:lpstr>What is Trusted Computing? </vt:lpstr>
      <vt:lpstr>The TPM Itself</vt:lpstr>
      <vt:lpstr>The TPM: What it Can Do</vt:lpstr>
      <vt:lpstr>Trusted Computing Paradigm</vt:lpstr>
      <vt:lpstr>Merge OVAL and TPM procedures</vt:lpstr>
      <vt:lpstr>Using Standards to Improve TPM Paradigm</vt:lpstr>
      <vt:lpstr>Using TPMs to Improve OVAL Operation</vt:lpstr>
      <vt:lpstr>The New TPM Component Schema</vt:lpstr>
      <vt:lpstr>Demonstration Architecture</vt:lpstr>
      <vt:lpstr>Demonstration Architecture</vt:lpstr>
      <vt:lpstr>Demo status</vt:lpstr>
      <vt:lpstr>Questions for the Community </vt:lpstr>
      <vt:lpstr>Slide 14</vt:lpstr>
      <vt:lpstr>quotereport_test</vt:lpstr>
      <vt:lpstr>tpminfo_test</vt:lpstr>
    </vt:vector>
  </TitlesOfParts>
  <Company>The MITRE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OVAL + Attestation</dc:title>
  <dc:creator>Charles M. Schmidt</dc:creator>
  <dc:description>Version 1.0 1/6/2005</dc:description>
  <cp:lastModifiedBy>Charles M. Schmidt</cp:lastModifiedBy>
  <cp:revision>109</cp:revision>
  <dcterms:created xsi:type="dcterms:W3CDTF">2010-10-21T14:49:17Z</dcterms:created>
  <dcterms:modified xsi:type="dcterms:W3CDTF">2011-03-24T16:33:55Z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0x010100E100FAFE3FC5B44D92F1EEB885A706C8</vt:lpwstr>
  </property>
</Properties>
</file>